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Default Extension="svg" ContentType="image/svg+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diagrams/colors4.xml" ContentType="application/vnd.openxmlformats-officedocument.drawingml.diagramColors+xml"/>
  <Override PartName="/docProps/core.xml" ContentType="application/vnd.openxmlformats-package.core-properties+xml"/>
  <Override PartName="/ppt/diagrams/drawing4.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3.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65" r:id="rId3"/>
    <p:sldId id="364" r:id="rId4"/>
    <p:sldId id="257" r:id="rId5"/>
    <p:sldId id="357" r:id="rId6"/>
    <p:sldId id="296" r:id="rId7"/>
    <p:sldId id="286" r:id="rId8"/>
    <p:sldId id="292" r:id="rId9"/>
    <p:sldId id="285" r:id="rId10"/>
    <p:sldId id="358" r:id="rId11"/>
    <p:sldId id="360" r:id="rId12"/>
    <p:sldId id="293" r:id="rId13"/>
    <p:sldId id="294" r:id="rId14"/>
    <p:sldId id="258" r:id="rId15"/>
    <p:sldId id="263" r:id="rId16"/>
    <p:sldId id="280" r:id="rId17"/>
    <p:sldId id="288" r:id="rId18"/>
    <p:sldId id="445" r:id="rId19"/>
    <p:sldId id="325" r:id="rId20"/>
    <p:sldId id="446" r:id="rId21"/>
    <p:sldId id="361" r:id="rId22"/>
    <p:sldId id="291" r:id="rId23"/>
    <p:sldId id="362" r:id="rId24"/>
    <p:sldId id="299" r:id="rId25"/>
    <p:sldId id="282" r:id="rId26"/>
    <p:sldId id="295" r:id="rId27"/>
    <p:sldId id="262" r:id="rId28"/>
    <p:sldId id="264" r:id="rId29"/>
    <p:sldId id="265" r:id="rId30"/>
    <p:sldId id="281" r:id="rId31"/>
    <p:sldId id="369" r:id="rId32"/>
    <p:sldId id="444" r:id="rId33"/>
    <p:sldId id="366" r:id="rId34"/>
    <p:sldId id="447" r:id="rId35"/>
    <p:sldId id="297" r:id="rId36"/>
    <p:sldId id="359" r:id="rId37"/>
    <p:sldId id="443" r:id="rId38"/>
    <p:sldId id="430" r:id="rId39"/>
    <p:sldId id="426" r:id="rId40"/>
    <p:sldId id="270" r:id="rId41"/>
    <p:sldId id="421" r:id="rId42"/>
    <p:sldId id="367" r:id="rId43"/>
    <p:sldId id="363" r:id="rId44"/>
    <p:sldId id="368" r:id="rId45"/>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995" autoAdjust="0"/>
    <p:restoredTop sz="94660"/>
  </p:normalViewPr>
  <p:slideViewPr>
    <p:cSldViewPr snapToGrid="0">
      <p:cViewPr varScale="1">
        <p:scale>
          <a:sx n="91" d="100"/>
          <a:sy n="91" d="100"/>
        </p:scale>
        <p:origin x="-534" y="-11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iagrams/_rels/data2.xml.rels><?xml version="1.0" encoding="UTF-8" standalone="yes"?>
<Relationships xmlns="http://schemas.openxmlformats.org/package/2006/relationships"><Relationship Id="rId1" Type="http://schemas.openxmlformats.org/officeDocument/2006/relationships/hyperlink" Target="https://app.maptionnaire.com/en/3101/"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https://app.maptionnaire.com/en/3101/"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263D92-F6B2-439D-B9B2-E006B332EF61}"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5452A5E2-878F-4A03-A60C-4288E86A00F2}">
      <dgm:prSet/>
      <dgm:spPr/>
      <dgm:t>
        <a:bodyPr/>
        <a:lstStyle/>
        <a:p>
          <a:r>
            <a:rPr lang="en-US" dirty="0"/>
            <a:t>Researchers missed elements that could complement the study of local realities and the understanding of complex demands, especially socio-environmental, and that were not fully provided by traditional maps.</a:t>
          </a:r>
        </a:p>
      </dgm:t>
    </dgm:pt>
    <dgm:pt modelId="{FA966F55-A21C-4C76-ACB1-295463A3DBFA}" type="parTrans" cxnId="{61247370-2652-4A08-9E76-AD852E15D6BA}">
      <dgm:prSet/>
      <dgm:spPr/>
      <dgm:t>
        <a:bodyPr/>
        <a:lstStyle/>
        <a:p>
          <a:endParaRPr lang="en-US"/>
        </a:p>
      </dgm:t>
    </dgm:pt>
    <dgm:pt modelId="{A85539D4-6DF4-4B85-A7C4-122D4BEC3094}" type="sibTrans" cxnId="{61247370-2652-4A08-9E76-AD852E15D6BA}">
      <dgm:prSet/>
      <dgm:spPr/>
      <dgm:t>
        <a:bodyPr/>
        <a:lstStyle/>
        <a:p>
          <a:endParaRPr lang="en-US"/>
        </a:p>
      </dgm:t>
    </dgm:pt>
    <dgm:pt modelId="{BF00D4B4-13C9-421B-9BA2-574F0AD77527}">
      <dgm:prSet/>
      <dgm:spPr/>
      <dgm:t>
        <a:bodyPr/>
        <a:lstStyle/>
        <a:p>
          <a:r>
            <a:rPr lang="en-US" dirty="0"/>
            <a:t>Participatory Mapping emerged in the 1990s, based on this need for additional elements from citizens, providing more integration of data and a new local knowledge, becoming </a:t>
          </a:r>
          <a:r>
            <a:rPr lang="en-US" b="1" dirty="0"/>
            <a:t>a bridge among citizens and planners </a:t>
          </a:r>
          <a:r>
            <a:rPr lang="en-US" dirty="0"/>
            <a:t>(Ferreira, 2012; </a:t>
          </a:r>
          <a:r>
            <a:rPr lang="en-US" dirty="0" err="1"/>
            <a:t>Kahila-Tani</a:t>
          </a:r>
          <a:r>
            <a:rPr lang="en-US" dirty="0"/>
            <a:t>, 2016).</a:t>
          </a:r>
        </a:p>
      </dgm:t>
    </dgm:pt>
    <dgm:pt modelId="{3DCC28D6-C6A1-4E44-97F8-76691BC6CE9B}" type="parTrans" cxnId="{15E7525D-2862-459C-A7E7-BC9A4E1D6614}">
      <dgm:prSet/>
      <dgm:spPr/>
      <dgm:t>
        <a:bodyPr/>
        <a:lstStyle/>
        <a:p>
          <a:endParaRPr lang="en-US"/>
        </a:p>
      </dgm:t>
    </dgm:pt>
    <dgm:pt modelId="{9105A025-D57D-41AF-BFFE-F2EC29BC30AD}" type="sibTrans" cxnId="{15E7525D-2862-459C-A7E7-BC9A4E1D6614}">
      <dgm:prSet/>
      <dgm:spPr/>
      <dgm:t>
        <a:bodyPr/>
        <a:lstStyle/>
        <a:p>
          <a:endParaRPr lang="en-US"/>
        </a:p>
      </dgm:t>
    </dgm:pt>
    <dgm:pt modelId="{9C07A536-94C9-44C9-917B-7D841F6CA816}" type="pres">
      <dgm:prSet presAssocID="{21263D92-F6B2-439D-B9B2-E006B332EF61}" presName="vert0" presStyleCnt="0">
        <dgm:presLayoutVars>
          <dgm:dir/>
          <dgm:animOne val="branch"/>
          <dgm:animLvl val="lvl"/>
        </dgm:presLayoutVars>
      </dgm:prSet>
      <dgm:spPr/>
      <dgm:t>
        <a:bodyPr/>
        <a:lstStyle/>
        <a:p>
          <a:endParaRPr lang="en-IN"/>
        </a:p>
      </dgm:t>
    </dgm:pt>
    <dgm:pt modelId="{E07336F2-421D-42A4-B130-588730FC80AA}" type="pres">
      <dgm:prSet presAssocID="{5452A5E2-878F-4A03-A60C-4288E86A00F2}" presName="thickLine" presStyleLbl="alignNode1" presStyleIdx="0" presStyleCnt="2"/>
      <dgm:spPr/>
    </dgm:pt>
    <dgm:pt modelId="{0FE68B53-79BC-49C6-8A61-200ECE85BC4F}" type="pres">
      <dgm:prSet presAssocID="{5452A5E2-878F-4A03-A60C-4288E86A00F2}" presName="horz1" presStyleCnt="0"/>
      <dgm:spPr/>
    </dgm:pt>
    <dgm:pt modelId="{0D1E6B7A-6212-42D6-AA44-31F0ED97F79E}" type="pres">
      <dgm:prSet presAssocID="{5452A5E2-878F-4A03-A60C-4288E86A00F2}" presName="tx1" presStyleLbl="revTx" presStyleIdx="0" presStyleCnt="2"/>
      <dgm:spPr/>
      <dgm:t>
        <a:bodyPr/>
        <a:lstStyle/>
        <a:p>
          <a:endParaRPr lang="en-IN"/>
        </a:p>
      </dgm:t>
    </dgm:pt>
    <dgm:pt modelId="{76A09DCC-7B80-4B87-98D4-9B1CC0F1B37B}" type="pres">
      <dgm:prSet presAssocID="{5452A5E2-878F-4A03-A60C-4288E86A00F2}" presName="vert1" presStyleCnt="0"/>
      <dgm:spPr/>
    </dgm:pt>
    <dgm:pt modelId="{4F8A77AF-7B3C-49E0-A3B2-C1370189C834}" type="pres">
      <dgm:prSet presAssocID="{BF00D4B4-13C9-421B-9BA2-574F0AD77527}" presName="thickLine" presStyleLbl="alignNode1" presStyleIdx="1" presStyleCnt="2"/>
      <dgm:spPr/>
    </dgm:pt>
    <dgm:pt modelId="{EF286640-6CAD-4A4C-B749-166B4CC28748}" type="pres">
      <dgm:prSet presAssocID="{BF00D4B4-13C9-421B-9BA2-574F0AD77527}" presName="horz1" presStyleCnt="0"/>
      <dgm:spPr/>
    </dgm:pt>
    <dgm:pt modelId="{DACE5DF9-7405-42F2-8AA2-7A7E463E899D}" type="pres">
      <dgm:prSet presAssocID="{BF00D4B4-13C9-421B-9BA2-574F0AD77527}" presName="tx1" presStyleLbl="revTx" presStyleIdx="1" presStyleCnt="2"/>
      <dgm:spPr/>
      <dgm:t>
        <a:bodyPr/>
        <a:lstStyle/>
        <a:p>
          <a:endParaRPr lang="en-IN"/>
        </a:p>
      </dgm:t>
    </dgm:pt>
    <dgm:pt modelId="{5C7A7A43-960C-41BF-8829-386F312DAEB5}" type="pres">
      <dgm:prSet presAssocID="{BF00D4B4-13C9-421B-9BA2-574F0AD77527}" presName="vert1" presStyleCnt="0"/>
      <dgm:spPr/>
    </dgm:pt>
  </dgm:ptLst>
  <dgm:cxnLst>
    <dgm:cxn modelId="{2DC5D595-A8AF-4159-84A7-FAD608FDB5B9}" type="presOf" srcId="{21263D92-F6B2-439D-B9B2-E006B332EF61}" destId="{9C07A536-94C9-44C9-917B-7D841F6CA816}" srcOrd="0" destOrd="0" presId="urn:microsoft.com/office/officeart/2008/layout/LinedList"/>
    <dgm:cxn modelId="{15E7525D-2862-459C-A7E7-BC9A4E1D6614}" srcId="{21263D92-F6B2-439D-B9B2-E006B332EF61}" destId="{BF00D4B4-13C9-421B-9BA2-574F0AD77527}" srcOrd="1" destOrd="0" parTransId="{3DCC28D6-C6A1-4E44-97F8-76691BC6CE9B}" sibTransId="{9105A025-D57D-41AF-BFFE-F2EC29BC30AD}"/>
    <dgm:cxn modelId="{61247370-2652-4A08-9E76-AD852E15D6BA}" srcId="{21263D92-F6B2-439D-B9B2-E006B332EF61}" destId="{5452A5E2-878F-4A03-A60C-4288E86A00F2}" srcOrd="0" destOrd="0" parTransId="{FA966F55-A21C-4C76-ACB1-295463A3DBFA}" sibTransId="{A85539D4-6DF4-4B85-A7C4-122D4BEC3094}"/>
    <dgm:cxn modelId="{1503D210-D8D8-4188-9BD3-5031C3C7E0A0}" type="presOf" srcId="{BF00D4B4-13C9-421B-9BA2-574F0AD77527}" destId="{DACE5DF9-7405-42F2-8AA2-7A7E463E899D}" srcOrd="0" destOrd="0" presId="urn:microsoft.com/office/officeart/2008/layout/LinedList"/>
    <dgm:cxn modelId="{ABF4AEB9-5525-42BD-B279-A9DF34AB4F36}" type="presOf" srcId="{5452A5E2-878F-4A03-A60C-4288E86A00F2}" destId="{0D1E6B7A-6212-42D6-AA44-31F0ED97F79E}" srcOrd="0" destOrd="0" presId="urn:microsoft.com/office/officeart/2008/layout/LinedList"/>
    <dgm:cxn modelId="{1DF72C61-8131-4C20-AC44-326225983A14}" type="presParOf" srcId="{9C07A536-94C9-44C9-917B-7D841F6CA816}" destId="{E07336F2-421D-42A4-B130-588730FC80AA}" srcOrd="0" destOrd="0" presId="urn:microsoft.com/office/officeart/2008/layout/LinedList"/>
    <dgm:cxn modelId="{16D518A4-1025-46D0-BD2B-4E4FEE3B1C85}" type="presParOf" srcId="{9C07A536-94C9-44C9-917B-7D841F6CA816}" destId="{0FE68B53-79BC-49C6-8A61-200ECE85BC4F}" srcOrd="1" destOrd="0" presId="urn:microsoft.com/office/officeart/2008/layout/LinedList"/>
    <dgm:cxn modelId="{931ED3DC-7DBD-43F8-9156-62AE5357D769}" type="presParOf" srcId="{0FE68B53-79BC-49C6-8A61-200ECE85BC4F}" destId="{0D1E6B7A-6212-42D6-AA44-31F0ED97F79E}" srcOrd="0" destOrd="0" presId="urn:microsoft.com/office/officeart/2008/layout/LinedList"/>
    <dgm:cxn modelId="{F6EF56CC-94A0-4E34-A65F-0472B8899858}" type="presParOf" srcId="{0FE68B53-79BC-49C6-8A61-200ECE85BC4F}" destId="{76A09DCC-7B80-4B87-98D4-9B1CC0F1B37B}" srcOrd="1" destOrd="0" presId="urn:microsoft.com/office/officeart/2008/layout/LinedList"/>
    <dgm:cxn modelId="{180326E0-7309-45B4-8A5D-1EC0C79B431F}" type="presParOf" srcId="{9C07A536-94C9-44C9-917B-7D841F6CA816}" destId="{4F8A77AF-7B3C-49E0-A3B2-C1370189C834}" srcOrd="2" destOrd="0" presId="urn:microsoft.com/office/officeart/2008/layout/LinedList"/>
    <dgm:cxn modelId="{461A60EB-B128-475C-9517-25C4840D6F9C}" type="presParOf" srcId="{9C07A536-94C9-44C9-917B-7D841F6CA816}" destId="{EF286640-6CAD-4A4C-B749-166B4CC28748}" srcOrd="3" destOrd="0" presId="urn:microsoft.com/office/officeart/2008/layout/LinedList"/>
    <dgm:cxn modelId="{39DEF570-086F-4B33-8918-770B964AE43B}" type="presParOf" srcId="{EF286640-6CAD-4A4C-B749-166B4CC28748}" destId="{DACE5DF9-7405-42F2-8AA2-7A7E463E899D}" srcOrd="0" destOrd="0" presId="urn:microsoft.com/office/officeart/2008/layout/LinedList"/>
    <dgm:cxn modelId="{D6B2B052-9ED3-4959-8A74-1EEB277FA9EE}" type="presParOf" srcId="{EF286640-6CAD-4A4C-B749-166B4CC28748}" destId="{5C7A7A43-960C-41BF-8829-386F312DAEB5}" srcOrd="1" destOrd="0" presId="urn:microsoft.com/office/officeart/2008/layout/Lin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60F0BA-1E54-4832-B6A8-DD5E25A97754}"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CA8E2B81-D0FB-4C32-A5C0-1024AC1B7531}">
      <dgm:prSet/>
      <dgm:spPr/>
      <dgm:t>
        <a:bodyPr/>
        <a:lstStyle/>
        <a:p>
          <a:r>
            <a:rPr lang="pt-BR" b="1" dirty="0"/>
            <a:t>PM </a:t>
          </a:r>
          <a:r>
            <a:rPr lang="pt-BR" b="1" dirty="0" err="1"/>
            <a:t>extension</a:t>
          </a:r>
          <a:r>
            <a:rPr lang="pt-BR" b="1" dirty="0"/>
            <a:t> </a:t>
          </a:r>
          <a:r>
            <a:rPr lang="pt-BR" b="1" dirty="0" err="1"/>
            <a:t>course</a:t>
          </a:r>
          <a:r>
            <a:rPr lang="pt-BR" b="1" dirty="0"/>
            <a:t> in Novo Recreio informal </a:t>
          </a:r>
          <a:r>
            <a:rPr lang="pt-BR" b="1" dirty="0" err="1"/>
            <a:t>settlement</a:t>
          </a:r>
          <a:r>
            <a:rPr lang="pt-BR" b="1" dirty="0"/>
            <a:t>, </a:t>
          </a:r>
          <a:r>
            <a:rPr lang="pt-BR" b="1" dirty="0" err="1"/>
            <a:t>offered</a:t>
          </a:r>
          <a:r>
            <a:rPr lang="pt-BR" b="1" dirty="0"/>
            <a:t> for  a </a:t>
          </a:r>
          <a:r>
            <a:rPr lang="pt-BR" b="1" dirty="0" err="1"/>
            <a:t>youth</a:t>
          </a:r>
          <a:r>
            <a:rPr lang="pt-BR" b="1" dirty="0"/>
            <a:t> </a:t>
          </a:r>
          <a:r>
            <a:rPr lang="pt-BR" b="1" dirty="0" err="1"/>
            <a:t>group</a:t>
          </a:r>
          <a:r>
            <a:rPr lang="pt-BR" b="1" dirty="0"/>
            <a:t>.</a:t>
          </a:r>
          <a:endParaRPr lang="en-US" dirty="0"/>
        </a:p>
      </dgm:t>
    </dgm:pt>
    <dgm:pt modelId="{94B2DF39-EFB5-454C-A49B-89964250423B}" type="parTrans" cxnId="{0A68FF1A-724E-4895-B1CB-484022485165}">
      <dgm:prSet/>
      <dgm:spPr/>
      <dgm:t>
        <a:bodyPr/>
        <a:lstStyle/>
        <a:p>
          <a:endParaRPr lang="en-US"/>
        </a:p>
      </dgm:t>
    </dgm:pt>
    <dgm:pt modelId="{FAE951E2-1634-4062-808E-87AAED42D526}" type="sibTrans" cxnId="{0A68FF1A-724E-4895-B1CB-484022485165}">
      <dgm:prSet/>
      <dgm:spPr/>
      <dgm:t>
        <a:bodyPr/>
        <a:lstStyle/>
        <a:p>
          <a:endParaRPr lang="en-US"/>
        </a:p>
      </dgm:t>
    </dgm:pt>
    <dgm:pt modelId="{D0AB896F-F3ED-45E6-9096-2CC6C8C72245}">
      <dgm:prSet/>
      <dgm:spPr/>
      <dgm:t>
        <a:bodyPr/>
        <a:lstStyle/>
        <a:p>
          <a:r>
            <a:rPr lang="pt-BR" b="1"/>
            <a:t>Participatory mapping in Guarulhos city with Maptionnaire platform : </a:t>
          </a:r>
          <a:r>
            <a:rPr lang="pt-BR">
              <a:hlinkClick xmlns:r="http://schemas.openxmlformats.org/officeDocument/2006/relationships" r:id="rId1"/>
            </a:rPr>
            <a:t>https://app.maptionnaire.com/en/3101/</a:t>
          </a:r>
          <a:endParaRPr lang="en-US"/>
        </a:p>
      </dgm:t>
    </dgm:pt>
    <dgm:pt modelId="{BD1DF7D3-E411-4EEE-A351-13C4FA70FAE6}" type="parTrans" cxnId="{D85C78F1-52E4-4A82-B80A-A75A091D030A}">
      <dgm:prSet/>
      <dgm:spPr/>
      <dgm:t>
        <a:bodyPr/>
        <a:lstStyle/>
        <a:p>
          <a:endParaRPr lang="en-US"/>
        </a:p>
      </dgm:t>
    </dgm:pt>
    <dgm:pt modelId="{E925C7B4-CDE0-4E44-A159-43FA62FB5769}" type="sibTrans" cxnId="{D85C78F1-52E4-4A82-B80A-A75A091D030A}">
      <dgm:prSet/>
      <dgm:spPr/>
      <dgm:t>
        <a:bodyPr/>
        <a:lstStyle/>
        <a:p>
          <a:endParaRPr lang="en-US"/>
        </a:p>
      </dgm:t>
    </dgm:pt>
    <dgm:pt modelId="{9DCF626C-0E00-4752-B8F1-1C702FEE3DE0}">
      <dgm:prSet/>
      <dgm:spPr/>
      <dgm:t>
        <a:bodyPr/>
        <a:lstStyle/>
        <a:p>
          <a:r>
            <a:rPr lang="en-US" dirty="0"/>
            <a:t>Validation of results in local workshops.</a:t>
          </a:r>
        </a:p>
      </dgm:t>
    </dgm:pt>
    <dgm:pt modelId="{6DEE2834-B8BE-4A54-BD42-8E27034B94A9}" type="parTrans" cxnId="{0E58C1A2-9CF0-4D81-9535-934E3F282E96}">
      <dgm:prSet/>
      <dgm:spPr/>
      <dgm:t>
        <a:bodyPr/>
        <a:lstStyle/>
        <a:p>
          <a:endParaRPr lang="en-US"/>
        </a:p>
      </dgm:t>
    </dgm:pt>
    <dgm:pt modelId="{9B8AF52F-BAAF-4F3F-BE53-66BDE723A8BC}" type="sibTrans" cxnId="{0E58C1A2-9CF0-4D81-9535-934E3F282E96}">
      <dgm:prSet/>
      <dgm:spPr/>
      <dgm:t>
        <a:bodyPr/>
        <a:lstStyle/>
        <a:p>
          <a:endParaRPr lang="en-US"/>
        </a:p>
      </dgm:t>
    </dgm:pt>
    <dgm:pt modelId="{6CF9A2BC-90AE-47B8-AFE4-99A233E51748}">
      <dgm:prSet/>
      <dgm:spPr/>
      <dgm:t>
        <a:bodyPr/>
        <a:lstStyle/>
        <a:p>
          <a:r>
            <a:rPr lang="en-US" dirty="0"/>
            <a:t>Dissemination of the findings through articles, blog, social media, lectures, events.</a:t>
          </a:r>
        </a:p>
      </dgm:t>
    </dgm:pt>
    <dgm:pt modelId="{C2FCF6E0-7D0C-4211-B025-62A9ED3B6FDB}" type="parTrans" cxnId="{1B1CE6AC-ADF2-422C-9D99-86F1207E3F06}">
      <dgm:prSet/>
      <dgm:spPr/>
      <dgm:t>
        <a:bodyPr/>
        <a:lstStyle/>
        <a:p>
          <a:endParaRPr lang="en-US"/>
        </a:p>
      </dgm:t>
    </dgm:pt>
    <dgm:pt modelId="{654A0068-BA37-4479-97EF-B6BEAE1EB4C9}" type="sibTrans" cxnId="{1B1CE6AC-ADF2-422C-9D99-86F1207E3F06}">
      <dgm:prSet/>
      <dgm:spPr/>
      <dgm:t>
        <a:bodyPr/>
        <a:lstStyle/>
        <a:p>
          <a:endParaRPr lang="en-US"/>
        </a:p>
      </dgm:t>
    </dgm:pt>
    <dgm:pt modelId="{EAB5F8EF-D08B-4BA0-98D7-C80F358DA4A1}" type="pres">
      <dgm:prSet presAssocID="{BA60F0BA-1E54-4832-B6A8-DD5E25A97754}" presName="linear" presStyleCnt="0">
        <dgm:presLayoutVars>
          <dgm:animLvl val="lvl"/>
          <dgm:resizeHandles val="exact"/>
        </dgm:presLayoutVars>
      </dgm:prSet>
      <dgm:spPr/>
      <dgm:t>
        <a:bodyPr/>
        <a:lstStyle/>
        <a:p>
          <a:endParaRPr lang="en-IN"/>
        </a:p>
      </dgm:t>
    </dgm:pt>
    <dgm:pt modelId="{F64CAC96-33F7-49F2-AD35-38DC1BC3FABA}" type="pres">
      <dgm:prSet presAssocID="{CA8E2B81-D0FB-4C32-A5C0-1024AC1B7531}" presName="parentText" presStyleLbl="node1" presStyleIdx="0" presStyleCnt="4">
        <dgm:presLayoutVars>
          <dgm:chMax val="0"/>
          <dgm:bulletEnabled val="1"/>
        </dgm:presLayoutVars>
      </dgm:prSet>
      <dgm:spPr/>
      <dgm:t>
        <a:bodyPr/>
        <a:lstStyle/>
        <a:p>
          <a:endParaRPr lang="en-IN"/>
        </a:p>
      </dgm:t>
    </dgm:pt>
    <dgm:pt modelId="{35E0B518-FA4C-456F-BF0F-82D37859F8F4}" type="pres">
      <dgm:prSet presAssocID="{FAE951E2-1634-4062-808E-87AAED42D526}" presName="spacer" presStyleCnt="0"/>
      <dgm:spPr/>
    </dgm:pt>
    <dgm:pt modelId="{45E630EA-C1DE-4A79-AF87-E32BF4CCB0D3}" type="pres">
      <dgm:prSet presAssocID="{D0AB896F-F3ED-45E6-9096-2CC6C8C72245}" presName="parentText" presStyleLbl="node1" presStyleIdx="1" presStyleCnt="4">
        <dgm:presLayoutVars>
          <dgm:chMax val="0"/>
          <dgm:bulletEnabled val="1"/>
        </dgm:presLayoutVars>
      </dgm:prSet>
      <dgm:spPr/>
      <dgm:t>
        <a:bodyPr/>
        <a:lstStyle/>
        <a:p>
          <a:endParaRPr lang="en-IN"/>
        </a:p>
      </dgm:t>
    </dgm:pt>
    <dgm:pt modelId="{8A01A5E0-2E68-4EE3-8BF9-E35DEABCF68C}" type="pres">
      <dgm:prSet presAssocID="{E925C7B4-CDE0-4E44-A159-43FA62FB5769}" presName="spacer" presStyleCnt="0"/>
      <dgm:spPr/>
    </dgm:pt>
    <dgm:pt modelId="{A1B7E65F-8B97-4E46-87A7-709C284186D6}" type="pres">
      <dgm:prSet presAssocID="{9DCF626C-0E00-4752-B8F1-1C702FEE3DE0}" presName="parentText" presStyleLbl="node1" presStyleIdx="2" presStyleCnt="4">
        <dgm:presLayoutVars>
          <dgm:chMax val="0"/>
          <dgm:bulletEnabled val="1"/>
        </dgm:presLayoutVars>
      </dgm:prSet>
      <dgm:spPr/>
      <dgm:t>
        <a:bodyPr/>
        <a:lstStyle/>
        <a:p>
          <a:endParaRPr lang="en-IN"/>
        </a:p>
      </dgm:t>
    </dgm:pt>
    <dgm:pt modelId="{0708C830-2C3D-4E85-B708-4C0C2D231EB3}" type="pres">
      <dgm:prSet presAssocID="{9B8AF52F-BAAF-4F3F-BE53-66BDE723A8BC}" presName="spacer" presStyleCnt="0"/>
      <dgm:spPr/>
    </dgm:pt>
    <dgm:pt modelId="{53AAB9F5-35ED-4977-B2A1-A8B34ECF7E1A}" type="pres">
      <dgm:prSet presAssocID="{6CF9A2BC-90AE-47B8-AFE4-99A233E51748}" presName="parentText" presStyleLbl="node1" presStyleIdx="3" presStyleCnt="4">
        <dgm:presLayoutVars>
          <dgm:chMax val="0"/>
          <dgm:bulletEnabled val="1"/>
        </dgm:presLayoutVars>
      </dgm:prSet>
      <dgm:spPr/>
      <dgm:t>
        <a:bodyPr/>
        <a:lstStyle/>
        <a:p>
          <a:endParaRPr lang="en-IN"/>
        </a:p>
      </dgm:t>
    </dgm:pt>
  </dgm:ptLst>
  <dgm:cxnLst>
    <dgm:cxn modelId="{0E58C1A2-9CF0-4D81-9535-934E3F282E96}" srcId="{BA60F0BA-1E54-4832-B6A8-DD5E25A97754}" destId="{9DCF626C-0E00-4752-B8F1-1C702FEE3DE0}" srcOrd="2" destOrd="0" parTransId="{6DEE2834-B8BE-4A54-BD42-8E27034B94A9}" sibTransId="{9B8AF52F-BAAF-4F3F-BE53-66BDE723A8BC}"/>
    <dgm:cxn modelId="{445BFB89-26C5-4734-A9EF-ECB45190A9EE}" type="presOf" srcId="{9DCF626C-0E00-4752-B8F1-1C702FEE3DE0}" destId="{A1B7E65F-8B97-4E46-87A7-709C284186D6}" srcOrd="0" destOrd="0" presId="urn:microsoft.com/office/officeart/2005/8/layout/vList2"/>
    <dgm:cxn modelId="{1B1CE6AC-ADF2-422C-9D99-86F1207E3F06}" srcId="{BA60F0BA-1E54-4832-B6A8-DD5E25A97754}" destId="{6CF9A2BC-90AE-47B8-AFE4-99A233E51748}" srcOrd="3" destOrd="0" parTransId="{C2FCF6E0-7D0C-4211-B025-62A9ED3B6FDB}" sibTransId="{654A0068-BA37-4479-97EF-B6BEAE1EB4C9}"/>
    <dgm:cxn modelId="{AAC454FE-77CE-46DA-8EA9-82400B897F42}" type="presOf" srcId="{BA60F0BA-1E54-4832-B6A8-DD5E25A97754}" destId="{EAB5F8EF-D08B-4BA0-98D7-C80F358DA4A1}" srcOrd="0" destOrd="0" presId="urn:microsoft.com/office/officeart/2005/8/layout/vList2"/>
    <dgm:cxn modelId="{872D37D8-0CDC-4190-A591-8E52F1382E7D}" type="presOf" srcId="{CA8E2B81-D0FB-4C32-A5C0-1024AC1B7531}" destId="{F64CAC96-33F7-49F2-AD35-38DC1BC3FABA}" srcOrd="0" destOrd="0" presId="urn:microsoft.com/office/officeart/2005/8/layout/vList2"/>
    <dgm:cxn modelId="{D85C78F1-52E4-4A82-B80A-A75A091D030A}" srcId="{BA60F0BA-1E54-4832-B6A8-DD5E25A97754}" destId="{D0AB896F-F3ED-45E6-9096-2CC6C8C72245}" srcOrd="1" destOrd="0" parTransId="{BD1DF7D3-E411-4EEE-A351-13C4FA70FAE6}" sibTransId="{E925C7B4-CDE0-4E44-A159-43FA62FB5769}"/>
    <dgm:cxn modelId="{13F093C0-EF98-4BA4-975C-4F054417F7B2}" type="presOf" srcId="{6CF9A2BC-90AE-47B8-AFE4-99A233E51748}" destId="{53AAB9F5-35ED-4977-B2A1-A8B34ECF7E1A}" srcOrd="0" destOrd="0" presId="urn:microsoft.com/office/officeart/2005/8/layout/vList2"/>
    <dgm:cxn modelId="{0A68FF1A-724E-4895-B1CB-484022485165}" srcId="{BA60F0BA-1E54-4832-B6A8-DD5E25A97754}" destId="{CA8E2B81-D0FB-4C32-A5C0-1024AC1B7531}" srcOrd="0" destOrd="0" parTransId="{94B2DF39-EFB5-454C-A49B-89964250423B}" sibTransId="{FAE951E2-1634-4062-808E-87AAED42D526}"/>
    <dgm:cxn modelId="{B3AB5F0B-1926-4DDA-912F-03D4A16D23DD}" type="presOf" srcId="{D0AB896F-F3ED-45E6-9096-2CC6C8C72245}" destId="{45E630EA-C1DE-4A79-AF87-E32BF4CCB0D3}" srcOrd="0" destOrd="0" presId="urn:microsoft.com/office/officeart/2005/8/layout/vList2"/>
    <dgm:cxn modelId="{5F435E18-121D-4B54-88C5-C89DF58553B7}" type="presParOf" srcId="{EAB5F8EF-D08B-4BA0-98D7-C80F358DA4A1}" destId="{F64CAC96-33F7-49F2-AD35-38DC1BC3FABA}" srcOrd="0" destOrd="0" presId="urn:microsoft.com/office/officeart/2005/8/layout/vList2"/>
    <dgm:cxn modelId="{C06C2D17-AA06-4939-8200-6718104D528D}" type="presParOf" srcId="{EAB5F8EF-D08B-4BA0-98D7-C80F358DA4A1}" destId="{35E0B518-FA4C-456F-BF0F-82D37859F8F4}" srcOrd="1" destOrd="0" presId="urn:microsoft.com/office/officeart/2005/8/layout/vList2"/>
    <dgm:cxn modelId="{7C90609F-B95E-48A6-A562-A30028CC3A18}" type="presParOf" srcId="{EAB5F8EF-D08B-4BA0-98D7-C80F358DA4A1}" destId="{45E630EA-C1DE-4A79-AF87-E32BF4CCB0D3}" srcOrd="2" destOrd="0" presId="urn:microsoft.com/office/officeart/2005/8/layout/vList2"/>
    <dgm:cxn modelId="{CE499261-04CF-4C6F-9DA9-EA5BBBF8198F}" type="presParOf" srcId="{EAB5F8EF-D08B-4BA0-98D7-C80F358DA4A1}" destId="{8A01A5E0-2E68-4EE3-8BF9-E35DEABCF68C}" srcOrd="3" destOrd="0" presId="urn:microsoft.com/office/officeart/2005/8/layout/vList2"/>
    <dgm:cxn modelId="{CE1BA75B-BACF-444D-AE13-8F94F7941590}" type="presParOf" srcId="{EAB5F8EF-D08B-4BA0-98D7-C80F358DA4A1}" destId="{A1B7E65F-8B97-4E46-87A7-709C284186D6}" srcOrd="4" destOrd="0" presId="urn:microsoft.com/office/officeart/2005/8/layout/vList2"/>
    <dgm:cxn modelId="{ACF4C0BE-44BE-4913-8256-2EC1F2681A2C}" type="presParOf" srcId="{EAB5F8EF-D08B-4BA0-98D7-C80F358DA4A1}" destId="{0708C830-2C3D-4E85-B708-4C0C2D231EB3}" srcOrd="5" destOrd="0" presId="urn:microsoft.com/office/officeart/2005/8/layout/vList2"/>
    <dgm:cxn modelId="{5DB00547-C19C-43E0-9A8B-EC45EBF33897}" type="presParOf" srcId="{EAB5F8EF-D08B-4BA0-98D7-C80F358DA4A1}" destId="{53AAB9F5-35ED-4977-B2A1-A8B34ECF7E1A}" srcOrd="6"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39BE15-01AE-4947-95D3-5A984A2AC30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83383380-632D-434E-AD09-5716BD8C5136}">
      <dgm:prSet/>
      <dgm:spPr/>
      <dgm:t>
        <a:bodyPr/>
        <a:lstStyle/>
        <a:p>
          <a:r>
            <a:rPr lang="en-US"/>
            <a:t>Extension course for 22 high school students, between April and June (USP certificate). Partnership with the NGO Clube de Mães.</a:t>
          </a:r>
        </a:p>
      </dgm:t>
    </dgm:pt>
    <dgm:pt modelId="{9F400C30-A78F-46CA-A667-56761476A5D8}" type="parTrans" cxnId="{BD53580A-4E23-4BD5-A4FC-F8ED5D1A9350}">
      <dgm:prSet/>
      <dgm:spPr/>
      <dgm:t>
        <a:bodyPr/>
        <a:lstStyle/>
        <a:p>
          <a:endParaRPr lang="en-US"/>
        </a:p>
      </dgm:t>
    </dgm:pt>
    <dgm:pt modelId="{F3D0AF16-FE36-424E-9DA7-FBCD2C9F8C21}" type="sibTrans" cxnId="{BD53580A-4E23-4BD5-A4FC-F8ED5D1A9350}">
      <dgm:prSet/>
      <dgm:spPr/>
      <dgm:t>
        <a:bodyPr/>
        <a:lstStyle/>
        <a:p>
          <a:endParaRPr lang="en-US"/>
        </a:p>
      </dgm:t>
    </dgm:pt>
    <dgm:pt modelId="{7968DD79-30EF-4468-B007-6D0826ECA4D9}">
      <dgm:prSet/>
      <dgm:spPr/>
      <dgm:t>
        <a:bodyPr/>
        <a:lstStyle/>
        <a:p>
          <a:r>
            <a:rPr lang="en-US" dirty="0"/>
            <a:t>The main objective was to introduce the fundamentals of mapping and planning practice to create socio-environmental awareness. </a:t>
          </a:r>
        </a:p>
      </dgm:t>
    </dgm:pt>
    <dgm:pt modelId="{2E0AD522-3675-416E-A8A8-64DCAE34DFEB}" type="parTrans" cxnId="{09CD0EE8-ED0D-42CB-B28B-9B28BAAC8020}">
      <dgm:prSet/>
      <dgm:spPr/>
      <dgm:t>
        <a:bodyPr/>
        <a:lstStyle/>
        <a:p>
          <a:endParaRPr lang="en-US"/>
        </a:p>
      </dgm:t>
    </dgm:pt>
    <dgm:pt modelId="{1AF8DFCB-C85F-4ADF-A3EA-7ACE4919BA72}" type="sibTrans" cxnId="{09CD0EE8-ED0D-42CB-B28B-9B28BAAC8020}">
      <dgm:prSet/>
      <dgm:spPr/>
      <dgm:t>
        <a:bodyPr/>
        <a:lstStyle/>
        <a:p>
          <a:endParaRPr lang="en-US"/>
        </a:p>
      </dgm:t>
    </dgm:pt>
    <dgm:pt modelId="{E41FD198-B87A-4CD2-BEF5-3B7A5032C763}">
      <dgm:prSet/>
      <dgm:spPr/>
      <dgm:t>
        <a:bodyPr/>
        <a:lstStyle/>
        <a:p>
          <a:r>
            <a:rPr lang="en-US" dirty="0"/>
            <a:t>Sketch maps; PGIS development (thematic maps); Community Journal; Integrated Panel for strategy development; Online survey for future planning</a:t>
          </a:r>
        </a:p>
      </dgm:t>
    </dgm:pt>
    <dgm:pt modelId="{5375BF01-0407-4213-AB24-BA142A42E273}" type="parTrans" cxnId="{8829D284-1AFA-4EB9-96AB-57B03E8B2645}">
      <dgm:prSet/>
      <dgm:spPr/>
      <dgm:t>
        <a:bodyPr/>
        <a:lstStyle/>
        <a:p>
          <a:endParaRPr lang="en-US"/>
        </a:p>
      </dgm:t>
    </dgm:pt>
    <dgm:pt modelId="{4C472630-0929-4F2D-8510-5437476683BA}" type="sibTrans" cxnId="{8829D284-1AFA-4EB9-96AB-57B03E8B2645}">
      <dgm:prSet/>
      <dgm:spPr/>
      <dgm:t>
        <a:bodyPr/>
        <a:lstStyle/>
        <a:p>
          <a:endParaRPr lang="en-US"/>
        </a:p>
      </dgm:t>
    </dgm:pt>
    <dgm:pt modelId="{91644204-73F2-4657-893C-E502BA5C8D77}" type="pres">
      <dgm:prSet presAssocID="{7139BE15-01AE-4947-95D3-5A984A2AC303}" presName="linear" presStyleCnt="0">
        <dgm:presLayoutVars>
          <dgm:animLvl val="lvl"/>
          <dgm:resizeHandles val="exact"/>
        </dgm:presLayoutVars>
      </dgm:prSet>
      <dgm:spPr/>
      <dgm:t>
        <a:bodyPr/>
        <a:lstStyle/>
        <a:p>
          <a:endParaRPr lang="en-IN"/>
        </a:p>
      </dgm:t>
    </dgm:pt>
    <dgm:pt modelId="{12171CCD-097F-4FC5-9F1A-F3E92EF2CEA4}" type="pres">
      <dgm:prSet presAssocID="{83383380-632D-434E-AD09-5716BD8C5136}" presName="parentText" presStyleLbl="node1" presStyleIdx="0" presStyleCnt="3">
        <dgm:presLayoutVars>
          <dgm:chMax val="0"/>
          <dgm:bulletEnabled val="1"/>
        </dgm:presLayoutVars>
      </dgm:prSet>
      <dgm:spPr/>
      <dgm:t>
        <a:bodyPr/>
        <a:lstStyle/>
        <a:p>
          <a:endParaRPr lang="en-IN"/>
        </a:p>
      </dgm:t>
    </dgm:pt>
    <dgm:pt modelId="{1AEFFEB8-36E8-4206-AA01-3C42B1D8AFCF}" type="pres">
      <dgm:prSet presAssocID="{F3D0AF16-FE36-424E-9DA7-FBCD2C9F8C21}" presName="spacer" presStyleCnt="0"/>
      <dgm:spPr/>
    </dgm:pt>
    <dgm:pt modelId="{0A254415-19C7-4E40-85B4-95D48E74A724}" type="pres">
      <dgm:prSet presAssocID="{7968DD79-30EF-4468-B007-6D0826ECA4D9}" presName="parentText" presStyleLbl="node1" presStyleIdx="1" presStyleCnt="3">
        <dgm:presLayoutVars>
          <dgm:chMax val="0"/>
          <dgm:bulletEnabled val="1"/>
        </dgm:presLayoutVars>
      </dgm:prSet>
      <dgm:spPr/>
      <dgm:t>
        <a:bodyPr/>
        <a:lstStyle/>
        <a:p>
          <a:endParaRPr lang="en-IN"/>
        </a:p>
      </dgm:t>
    </dgm:pt>
    <dgm:pt modelId="{7A9FAAEB-4F58-4BAA-B310-002B23E461F9}" type="pres">
      <dgm:prSet presAssocID="{1AF8DFCB-C85F-4ADF-A3EA-7ACE4919BA72}" presName="spacer" presStyleCnt="0"/>
      <dgm:spPr/>
    </dgm:pt>
    <dgm:pt modelId="{827306BB-7D5A-4A19-B629-1C7999E8845A}" type="pres">
      <dgm:prSet presAssocID="{E41FD198-B87A-4CD2-BEF5-3B7A5032C763}" presName="parentText" presStyleLbl="node1" presStyleIdx="2" presStyleCnt="3">
        <dgm:presLayoutVars>
          <dgm:chMax val="0"/>
          <dgm:bulletEnabled val="1"/>
        </dgm:presLayoutVars>
      </dgm:prSet>
      <dgm:spPr/>
      <dgm:t>
        <a:bodyPr/>
        <a:lstStyle/>
        <a:p>
          <a:endParaRPr lang="en-IN"/>
        </a:p>
      </dgm:t>
    </dgm:pt>
  </dgm:ptLst>
  <dgm:cxnLst>
    <dgm:cxn modelId="{6CAC244C-03AA-478B-9841-7E3DC9A43099}" type="presOf" srcId="{83383380-632D-434E-AD09-5716BD8C5136}" destId="{12171CCD-097F-4FC5-9F1A-F3E92EF2CEA4}" srcOrd="0" destOrd="0" presId="urn:microsoft.com/office/officeart/2005/8/layout/vList2"/>
    <dgm:cxn modelId="{7896E7D8-0227-414D-BF59-55559982EABC}" type="presOf" srcId="{7139BE15-01AE-4947-95D3-5A984A2AC303}" destId="{91644204-73F2-4657-893C-E502BA5C8D77}" srcOrd="0" destOrd="0" presId="urn:microsoft.com/office/officeart/2005/8/layout/vList2"/>
    <dgm:cxn modelId="{BD53580A-4E23-4BD5-A4FC-F8ED5D1A9350}" srcId="{7139BE15-01AE-4947-95D3-5A984A2AC303}" destId="{83383380-632D-434E-AD09-5716BD8C5136}" srcOrd="0" destOrd="0" parTransId="{9F400C30-A78F-46CA-A667-56761476A5D8}" sibTransId="{F3D0AF16-FE36-424E-9DA7-FBCD2C9F8C21}"/>
    <dgm:cxn modelId="{005809D0-D955-48A8-BD75-2C79D0E57335}" type="presOf" srcId="{E41FD198-B87A-4CD2-BEF5-3B7A5032C763}" destId="{827306BB-7D5A-4A19-B629-1C7999E8845A}" srcOrd="0" destOrd="0" presId="urn:microsoft.com/office/officeart/2005/8/layout/vList2"/>
    <dgm:cxn modelId="{09CD0EE8-ED0D-42CB-B28B-9B28BAAC8020}" srcId="{7139BE15-01AE-4947-95D3-5A984A2AC303}" destId="{7968DD79-30EF-4468-B007-6D0826ECA4D9}" srcOrd="1" destOrd="0" parTransId="{2E0AD522-3675-416E-A8A8-64DCAE34DFEB}" sibTransId="{1AF8DFCB-C85F-4ADF-A3EA-7ACE4919BA72}"/>
    <dgm:cxn modelId="{0122BEC4-63C5-4B25-8EFF-E41A3651B3F4}" type="presOf" srcId="{7968DD79-30EF-4468-B007-6D0826ECA4D9}" destId="{0A254415-19C7-4E40-85B4-95D48E74A724}" srcOrd="0" destOrd="0" presId="urn:microsoft.com/office/officeart/2005/8/layout/vList2"/>
    <dgm:cxn modelId="{8829D284-1AFA-4EB9-96AB-57B03E8B2645}" srcId="{7139BE15-01AE-4947-95D3-5A984A2AC303}" destId="{E41FD198-B87A-4CD2-BEF5-3B7A5032C763}" srcOrd="2" destOrd="0" parTransId="{5375BF01-0407-4213-AB24-BA142A42E273}" sibTransId="{4C472630-0929-4F2D-8510-5437476683BA}"/>
    <dgm:cxn modelId="{ECA6FA4C-433F-499B-8CEA-E5E326D2E42A}" type="presParOf" srcId="{91644204-73F2-4657-893C-E502BA5C8D77}" destId="{12171CCD-097F-4FC5-9F1A-F3E92EF2CEA4}" srcOrd="0" destOrd="0" presId="urn:microsoft.com/office/officeart/2005/8/layout/vList2"/>
    <dgm:cxn modelId="{76AF7659-4494-4677-9D6C-8CD1FD0B6A53}" type="presParOf" srcId="{91644204-73F2-4657-893C-E502BA5C8D77}" destId="{1AEFFEB8-36E8-4206-AA01-3C42B1D8AFCF}" srcOrd="1" destOrd="0" presId="urn:microsoft.com/office/officeart/2005/8/layout/vList2"/>
    <dgm:cxn modelId="{BEB37719-DE51-49EF-98AE-FCE1E113794D}" type="presParOf" srcId="{91644204-73F2-4657-893C-E502BA5C8D77}" destId="{0A254415-19C7-4E40-85B4-95D48E74A724}" srcOrd="2" destOrd="0" presId="urn:microsoft.com/office/officeart/2005/8/layout/vList2"/>
    <dgm:cxn modelId="{A3128155-58D9-4501-BF19-CCC77302807E}" type="presParOf" srcId="{91644204-73F2-4657-893C-E502BA5C8D77}" destId="{7A9FAAEB-4F58-4BAA-B310-002B23E461F9}" srcOrd="3" destOrd="0" presId="urn:microsoft.com/office/officeart/2005/8/layout/vList2"/>
    <dgm:cxn modelId="{81CBAB18-0858-4656-9F51-D56B36F24949}" type="presParOf" srcId="{91644204-73F2-4657-893C-E502BA5C8D77}" destId="{827306BB-7D5A-4A19-B629-1C7999E8845A}" srcOrd="4"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2FC1E93-DC6C-4DDF-858C-5A0B387CA2AF}" type="doc">
      <dgm:prSet loTypeId="urn:microsoft.com/office/officeart/2005/8/layout/default#1" loCatId="list" qsTypeId="urn:microsoft.com/office/officeart/2005/8/quickstyle/simple1" qsCatId="simple" csTypeId="urn:microsoft.com/office/officeart/2005/8/colors/colorful5" csCatId="colorful" phldr="1"/>
      <dgm:spPr/>
      <dgm:t>
        <a:bodyPr/>
        <a:lstStyle/>
        <a:p>
          <a:endParaRPr lang="en-US"/>
        </a:p>
      </dgm:t>
    </dgm:pt>
    <dgm:pt modelId="{64A41D3D-973F-44B4-9E33-3FF133C11368}">
      <dgm:prSet/>
      <dgm:spPr/>
      <dgm:t>
        <a:bodyPr/>
        <a:lstStyle/>
        <a:p>
          <a:r>
            <a:rPr lang="en-US"/>
            <a:t>"More quality in public transport, transparency and access to public services, such as waste disposal for example."</a:t>
          </a:r>
        </a:p>
      </dgm:t>
    </dgm:pt>
    <dgm:pt modelId="{70F02F9E-3EE3-4462-9751-38550E253598}" type="parTrans" cxnId="{FA058A08-569C-45BA-ABD0-70729B66C487}">
      <dgm:prSet/>
      <dgm:spPr/>
      <dgm:t>
        <a:bodyPr/>
        <a:lstStyle/>
        <a:p>
          <a:endParaRPr lang="en-US"/>
        </a:p>
      </dgm:t>
    </dgm:pt>
    <dgm:pt modelId="{7A58A82B-49FB-448F-9281-75D37A5C6BBE}" type="sibTrans" cxnId="{FA058A08-569C-45BA-ABD0-70729B66C487}">
      <dgm:prSet/>
      <dgm:spPr/>
      <dgm:t>
        <a:bodyPr/>
        <a:lstStyle/>
        <a:p>
          <a:endParaRPr lang="en-US"/>
        </a:p>
      </dgm:t>
    </dgm:pt>
    <dgm:pt modelId="{5FCFAC2E-00CD-4929-91C4-DC2341357201}">
      <dgm:prSet/>
      <dgm:spPr/>
      <dgm:t>
        <a:bodyPr/>
        <a:lstStyle/>
        <a:p>
          <a:r>
            <a:rPr lang="en-US"/>
            <a:t>"Lack of leisure spaces and environments, lack of planning in urban mobility.“</a:t>
          </a:r>
        </a:p>
      </dgm:t>
    </dgm:pt>
    <dgm:pt modelId="{A009E666-9134-41DB-BBC3-351B6D3EE25C}" type="parTrans" cxnId="{EEAA9F04-B203-4EFB-878B-D5619675D75D}">
      <dgm:prSet/>
      <dgm:spPr/>
      <dgm:t>
        <a:bodyPr/>
        <a:lstStyle/>
        <a:p>
          <a:endParaRPr lang="en-US"/>
        </a:p>
      </dgm:t>
    </dgm:pt>
    <dgm:pt modelId="{53747204-40D8-4625-9111-5F87CEB2970E}" type="sibTrans" cxnId="{EEAA9F04-B203-4EFB-878B-D5619675D75D}">
      <dgm:prSet/>
      <dgm:spPr/>
      <dgm:t>
        <a:bodyPr/>
        <a:lstStyle/>
        <a:p>
          <a:endParaRPr lang="en-US"/>
        </a:p>
      </dgm:t>
    </dgm:pt>
    <dgm:pt modelId="{02FB72F6-8746-42AF-909F-111EAF8CBBF0}">
      <dgm:prSet/>
      <dgm:spPr/>
      <dgm:t>
        <a:bodyPr/>
        <a:lstStyle/>
        <a:p>
          <a:r>
            <a:rPr lang="en-US"/>
            <a:t>"I see many bumpy streets, and narrow sidewalks. Traffic is another big problem. Many buildings are being built, but the roads are the same, getting more and more filled with cars. The accesses to Vila Rio for example, are too few and very precarious.  In addition, there is much noise at night, and no security. “</a:t>
          </a:r>
        </a:p>
      </dgm:t>
    </dgm:pt>
    <dgm:pt modelId="{25681E7A-A6AD-4909-B998-9D85CBD09900}" type="parTrans" cxnId="{38944EE1-598E-4026-B257-14B5565D577B}">
      <dgm:prSet/>
      <dgm:spPr/>
      <dgm:t>
        <a:bodyPr/>
        <a:lstStyle/>
        <a:p>
          <a:endParaRPr lang="en-US"/>
        </a:p>
      </dgm:t>
    </dgm:pt>
    <dgm:pt modelId="{6202C8AB-D199-442E-A6D8-6119C57DED2F}" type="sibTrans" cxnId="{38944EE1-598E-4026-B257-14B5565D577B}">
      <dgm:prSet/>
      <dgm:spPr/>
      <dgm:t>
        <a:bodyPr/>
        <a:lstStyle/>
        <a:p>
          <a:endParaRPr lang="en-US"/>
        </a:p>
      </dgm:t>
    </dgm:pt>
    <dgm:pt modelId="{D71A9D52-1FF3-49E1-ADC5-E158A9F7D3D7}">
      <dgm:prSet/>
      <dgm:spPr/>
      <dgm:t>
        <a:bodyPr/>
        <a:lstStyle/>
        <a:p>
          <a:r>
            <a:rPr lang="en-US" dirty="0"/>
            <a:t>And many others… bringing insights for new proposals for the city…</a:t>
          </a:r>
        </a:p>
      </dgm:t>
    </dgm:pt>
    <dgm:pt modelId="{9086BCD9-F3D8-4E30-A8A5-57C38096A632}" type="parTrans" cxnId="{5F1061E8-7694-4C51-A7C7-796C8DF7C620}">
      <dgm:prSet/>
      <dgm:spPr/>
      <dgm:t>
        <a:bodyPr/>
        <a:lstStyle/>
        <a:p>
          <a:endParaRPr lang="en-US"/>
        </a:p>
      </dgm:t>
    </dgm:pt>
    <dgm:pt modelId="{8826DC91-DFE9-47D6-8EA8-4BB19972FBC6}" type="sibTrans" cxnId="{5F1061E8-7694-4C51-A7C7-796C8DF7C620}">
      <dgm:prSet/>
      <dgm:spPr/>
      <dgm:t>
        <a:bodyPr/>
        <a:lstStyle/>
        <a:p>
          <a:endParaRPr lang="en-US"/>
        </a:p>
      </dgm:t>
    </dgm:pt>
    <dgm:pt modelId="{81844A09-64CD-45EC-878A-2209C32F54A6}" type="pres">
      <dgm:prSet presAssocID="{62FC1E93-DC6C-4DDF-858C-5A0B387CA2AF}" presName="diagram" presStyleCnt="0">
        <dgm:presLayoutVars>
          <dgm:dir/>
          <dgm:resizeHandles val="exact"/>
        </dgm:presLayoutVars>
      </dgm:prSet>
      <dgm:spPr/>
      <dgm:t>
        <a:bodyPr/>
        <a:lstStyle/>
        <a:p>
          <a:endParaRPr lang="en-IN"/>
        </a:p>
      </dgm:t>
    </dgm:pt>
    <dgm:pt modelId="{554EC881-2CF3-4881-AA8A-A92C8239D50B}" type="pres">
      <dgm:prSet presAssocID="{64A41D3D-973F-44B4-9E33-3FF133C11368}" presName="node" presStyleLbl="node1" presStyleIdx="0" presStyleCnt="4">
        <dgm:presLayoutVars>
          <dgm:bulletEnabled val="1"/>
        </dgm:presLayoutVars>
      </dgm:prSet>
      <dgm:spPr/>
      <dgm:t>
        <a:bodyPr/>
        <a:lstStyle/>
        <a:p>
          <a:endParaRPr lang="en-IN"/>
        </a:p>
      </dgm:t>
    </dgm:pt>
    <dgm:pt modelId="{D82DD4DC-B544-436B-B893-5152998A4197}" type="pres">
      <dgm:prSet presAssocID="{7A58A82B-49FB-448F-9281-75D37A5C6BBE}" presName="sibTrans" presStyleCnt="0"/>
      <dgm:spPr/>
    </dgm:pt>
    <dgm:pt modelId="{763E7028-8ADF-4E4D-A583-CDF0ACDB25B0}" type="pres">
      <dgm:prSet presAssocID="{5FCFAC2E-00CD-4929-91C4-DC2341357201}" presName="node" presStyleLbl="node1" presStyleIdx="1" presStyleCnt="4">
        <dgm:presLayoutVars>
          <dgm:bulletEnabled val="1"/>
        </dgm:presLayoutVars>
      </dgm:prSet>
      <dgm:spPr/>
      <dgm:t>
        <a:bodyPr/>
        <a:lstStyle/>
        <a:p>
          <a:endParaRPr lang="en-IN"/>
        </a:p>
      </dgm:t>
    </dgm:pt>
    <dgm:pt modelId="{2C01F0C5-88CE-4D93-8927-C8FB31562C65}" type="pres">
      <dgm:prSet presAssocID="{53747204-40D8-4625-9111-5F87CEB2970E}" presName="sibTrans" presStyleCnt="0"/>
      <dgm:spPr/>
    </dgm:pt>
    <dgm:pt modelId="{AE079907-FF00-4BCC-AD5D-9C93A0006C02}" type="pres">
      <dgm:prSet presAssocID="{02FB72F6-8746-42AF-909F-111EAF8CBBF0}" presName="node" presStyleLbl="node1" presStyleIdx="2" presStyleCnt="4">
        <dgm:presLayoutVars>
          <dgm:bulletEnabled val="1"/>
        </dgm:presLayoutVars>
      </dgm:prSet>
      <dgm:spPr/>
      <dgm:t>
        <a:bodyPr/>
        <a:lstStyle/>
        <a:p>
          <a:endParaRPr lang="en-IN"/>
        </a:p>
      </dgm:t>
    </dgm:pt>
    <dgm:pt modelId="{EE78A17F-92F5-42D0-82F1-55AD1DF1FC9D}" type="pres">
      <dgm:prSet presAssocID="{6202C8AB-D199-442E-A6D8-6119C57DED2F}" presName="sibTrans" presStyleCnt="0"/>
      <dgm:spPr/>
    </dgm:pt>
    <dgm:pt modelId="{4926F97C-A1BE-4DA4-B4F9-19D226B9EE83}" type="pres">
      <dgm:prSet presAssocID="{D71A9D52-1FF3-49E1-ADC5-E158A9F7D3D7}" presName="node" presStyleLbl="node1" presStyleIdx="3" presStyleCnt="4">
        <dgm:presLayoutVars>
          <dgm:bulletEnabled val="1"/>
        </dgm:presLayoutVars>
      </dgm:prSet>
      <dgm:spPr/>
      <dgm:t>
        <a:bodyPr/>
        <a:lstStyle/>
        <a:p>
          <a:endParaRPr lang="en-IN"/>
        </a:p>
      </dgm:t>
    </dgm:pt>
  </dgm:ptLst>
  <dgm:cxnLst>
    <dgm:cxn modelId="{01598BCD-AC7F-4FBC-9145-D2934FD13A77}" type="presOf" srcId="{62FC1E93-DC6C-4DDF-858C-5A0B387CA2AF}" destId="{81844A09-64CD-45EC-878A-2209C32F54A6}" srcOrd="0" destOrd="0" presId="urn:microsoft.com/office/officeart/2005/8/layout/default#1"/>
    <dgm:cxn modelId="{E0778D97-5D1E-4ACA-B8B6-D01DFF1F1A4C}" type="presOf" srcId="{64A41D3D-973F-44B4-9E33-3FF133C11368}" destId="{554EC881-2CF3-4881-AA8A-A92C8239D50B}" srcOrd="0" destOrd="0" presId="urn:microsoft.com/office/officeart/2005/8/layout/default#1"/>
    <dgm:cxn modelId="{5F1061E8-7694-4C51-A7C7-796C8DF7C620}" srcId="{62FC1E93-DC6C-4DDF-858C-5A0B387CA2AF}" destId="{D71A9D52-1FF3-49E1-ADC5-E158A9F7D3D7}" srcOrd="3" destOrd="0" parTransId="{9086BCD9-F3D8-4E30-A8A5-57C38096A632}" sibTransId="{8826DC91-DFE9-47D6-8EA8-4BB19972FBC6}"/>
    <dgm:cxn modelId="{38944EE1-598E-4026-B257-14B5565D577B}" srcId="{62FC1E93-DC6C-4DDF-858C-5A0B387CA2AF}" destId="{02FB72F6-8746-42AF-909F-111EAF8CBBF0}" srcOrd="2" destOrd="0" parTransId="{25681E7A-A6AD-4909-B998-9D85CBD09900}" sibTransId="{6202C8AB-D199-442E-A6D8-6119C57DED2F}"/>
    <dgm:cxn modelId="{B3B7C19C-1BA9-4B5F-A4B2-E19364971AFD}" type="presOf" srcId="{D71A9D52-1FF3-49E1-ADC5-E158A9F7D3D7}" destId="{4926F97C-A1BE-4DA4-B4F9-19D226B9EE83}" srcOrd="0" destOrd="0" presId="urn:microsoft.com/office/officeart/2005/8/layout/default#1"/>
    <dgm:cxn modelId="{FA058A08-569C-45BA-ABD0-70729B66C487}" srcId="{62FC1E93-DC6C-4DDF-858C-5A0B387CA2AF}" destId="{64A41D3D-973F-44B4-9E33-3FF133C11368}" srcOrd="0" destOrd="0" parTransId="{70F02F9E-3EE3-4462-9751-38550E253598}" sibTransId="{7A58A82B-49FB-448F-9281-75D37A5C6BBE}"/>
    <dgm:cxn modelId="{81D52E5C-786F-4E7B-BD39-B6785FDCC845}" type="presOf" srcId="{5FCFAC2E-00CD-4929-91C4-DC2341357201}" destId="{763E7028-8ADF-4E4D-A583-CDF0ACDB25B0}" srcOrd="0" destOrd="0" presId="urn:microsoft.com/office/officeart/2005/8/layout/default#1"/>
    <dgm:cxn modelId="{EEAA9F04-B203-4EFB-878B-D5619675D75D}" srcId="{62FC1E93-DC6C-4DDF-858C-5A0B387CA2AF}" destId="{5FCFAC2E-00CD-4929-91C4-DC2341357201}" srcOrd="1" destOrd="0" parTransId="{A009E666-9134-41DB-BBC3-351B6D3EE25C}" sibTransId="{53747204-40D8-4625-9111-5F87CEB2970E}"/>
    <dgm:cxn modelId="{FD7DB985-B18C-4834-B6E3-384D905A5391}" type="presOf" srcId="{02FB72F6-8746-42AF-909F-111EAF8CBBF0}" destId="{AE079907-FF00-4BCC-AD5D-9C93A0006C02}" srcOrd="0" destOrd="0" presId="urn:microsoft.com/office/officeart/2005/8/layout/default#1"/>
    <dgm:cxn modelId="{BFAA582D-471E-4FD1-8C0B-EDEEC3EA8C8C}" type="presParOf" srcId="{81844A09-64CD-45EC-878A-2209C32F54A6}" destId="{554EC881-2CF3-4881-AA8A-A92C8239D50B}" srcOrd="0" destOrd="0" presId="urn:microsoft.com/office/officeart/2005/8/layout/default#1"/>
    <dgm:cxn modelId="{48C2B518-C848-487A-83A6-41A66864EF09}" type="presParOf" srcId="{81844A09-64CD-45EC-878A-2209C32F54A6}" destId="{D82DD4DC-B544-436B-B893-5152998A4197}" srcOrd="1" destOrd="0" presId="urn:microsoft.com/office/officeart/2005/8/layout/default#1"/>
    <dgm:cxn modelId="{4226264A-E218-47D7-986C-56BCA7E9E6D7}" type="presParOf" srcId="{81844A09-64CD-45EC-878A-2209C32F54A6}" destId="{763E7028-8ADF-4E4D-A583-CDF0ACDB25B0}" srcOrd="2" destOrd="0" presId="urn:microsoft.com/office/officeart/2005/8/layout/default#1"/>
    <dgm:cxn modelId="{97876526-EB11-4069-A038-7E987CD0AB9F}" type="presParOf" srcId="{81844A09-64CD-45EC-878A-2209C32F54A6}" destId="{2C01F0C5-88CE-4D93-8927-C8FB31562C65}" srcOrd="3" destOrd="0" presId="urn:microsoft.com/office/officeart/2005/8/layout/default#1"/>
    <dgm:cxn modelId="{9195C7DE-8E21-44E7-8EFA-02CC083C69F9}" type="presParOf" srcId="{81844A09-64CD-45EC-878A-2209C32F54A6}" destId="{AE079907-FF00-4BCC-AD5D-9C93A0006C02}" srcOrd="4" destOrd="0" presId="urn:microsoft.com/office/officeart/2005/8/layout/default#1"/>
    <dgm:cxn modelId="{4C101177-E128-4088-8B35-87E849C306FD}" type="presParOf" srcId="{81844A09-64CD-45EC-878A-2209C32F54A6}" destId="{EE78A17F-92F5-42D0-82F1-55AD1DF1FC9D}" srcOrd="5" destOrd="0" presId="urn:microsoft.com/office/officeart/2005/8/layout/default#1"/>
    <dgm:cxn modelId="{6CECC37A-5ADC-4D8E-9C00-561DCA20AE91}" type="presParOf" srcId="{81844A09-64CD-45EC-878A-2209C32F54A6}" destId="{4926F97C-A1BE-4DA4-B4F9-19D226B9EE83}" srcOrd="6" destOrd="0" presId="urn:microsoft.com/office/officeart/2005/8/layout/defaul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7336F2-421D-42A4-B130-588730FC80AA}">
      <dsp:nvSpPr>
        <dsp:cNvPr id="0" name=""/>
        <dsp:cNvSpPr/>
      </dsp:nvSpPr>
      <dsp:spPr>
        <a:xfrm>
          <a:off x="0" y="0"/>
          <a:ext cx="60960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1E6B7A-6212-42D6-AA44-31F0ED97F79E}">
      <dsp:nvSpPr>
        <dsp:cNvPr id="0" name=""/>
        <dsp:cNvSpPr/>
      </dsp:nvSpPr>
      <dsp:spPr>
        <a:xfrm>
          <a:off x="0" y="0"/>
          <a:ext cx="6096000" cy="266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Researchers missed elements that could complement the study of local realities and the understanding of complex demands, especially socio-environmental, and that were not fully provided by traditional maps.</a:t>
          </a:r>
        </a:p>
      </dsp:txBody>
      <dsp:txXfrm>
        <a:off x="0" y="0"/>
        <a:ext cx="6096000" cy="2667000"/>
      </dsp:txXfrm>
    </dsp:sp>
    <dsp:sp modelId="{4F8A77AF-7B3C-49E0-A3B2-C1370189C834}">
      <dsp:nvSpPr>
        <dsp:cNvPr id="0" name=""/>
        <dsp:cNvSpPr/>
      </dsp:nvSpPr>
      <dsp:spPr>
        <a:xfrm>
          <a:off x="0" y="2667000"/>
          <a:ext cx="6096000" cy="0"/>
        </a:xfrm>
        <a:prstGeom prst="line">
          <a:avLst/>
        </a:prstGeom>
        <a:solidFill>
          <a:schemeClr val="accent2">
            <a:hueOff val="7321072"/>
            <a:satOff val="-57942"/>
            <a:lumOff val="4902"/>
            <a:alphaOff val="0"/>
          </a:schemeClr>
        </a:solidFill>
        <a:ln w="12700" cap="flat" cmpd="sng" algn="ctr">
          <a:solidFill>
            <a:schemeClr val="accent2">
              <a:hueOff val="7321072"/>
              <a:satOff val="-57942"/>
              <a:lumOff val="4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CE5DF9-7405-42F2-8AA2-7A7E463E899D}">
      <dsp:nvSpPr>
        <dsp:cNvPr id="0" name=""/>
        <dsp:cNvSpPr/>
      </dsp:nvSpPr>
      <dsp:spPr>
        <a:xfrm>
          <a:off x="0" y="2667000"/>
          <a:ext cx="6096000" cy="266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Participatory Mapping emerged in the 1990s, based on this need for additional elements from citizens, providing more integration of data and a new local knowledge, becoming </a:t>
          </a:r>
          <a:r>
            <a:rPr lang="en-US" sz="2500" b="1" kern="1200" dirty="0"/>
            <a:t>a bridge among citizens and planners </a:t>
          </a:r>
          <a:r>
            <a:rPr lang="en-US" sz="2500" kern="1200" dirty="0"/>
            <a:t>(Ferreira, 2012; </a:t>
          </a:r>
          <a:r>
            <a:rPr lang="en-US" sz="2500" kern="1200" dirty="0" err="1"/>
            <a:t>Kahila-Tani</a:t>
          </a:r>
          <a:r>
            <a:rPr lang="en-US" sz="2500" kern="1200" dirty="0"/>
            <a:t>, 2016).</a:t>
          </a:r>
        </a:p>
      </dsp:txBody>
      <dsp:txXfrm>
        <a:off x="0" y="2667000"/>
        <a:ext cx="6096000" cy="2667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4CAC96-33F7-49F2-AD35-38DC1BC3FABA}">
      <dsp:nvSpPr>
        <dsp:cNvPr id="0" name=""/>
        <dsp:cNvSpPr/>
      </dsp:nvSpPr>
      <dsp:spPr>
        <a:xfrm>
          <a:off x="0" y="38099"/>
          <a:ext cx="6096000" cy="126477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pt-BR" sz="2300" b="1" kern="1200" dirty="0"/>
            <a:t>PM </a:t>
          </a:r>
          <a:r>
            <a:rPr lang="pt-BR" sz="2300" b="1" kern="1200" dirty="0" err="1"/>
            <a:t>extension</a:t>
          </a:r>
          <a:r>
            <a:rPr lang="pt-BR" sz="2300" b="1" kern="1200" dirty="0"/>
            <a:t> </a:t>
          </a:r>
          <a:r>
            <a:rPr lang="pt-BR" sz="2300" b="1" kern="1200" dirty="0" err="1"/>
            <a:t>course</a:t>
          </a:r>
          <a:r>
            <a:rPr lang="pt-BR" sz="2300" b="1" kern="1200" dirty="0"/>
            <a:t> in Novo Recreio informal </a:t>
          </a:r>
          <a:r>
            <a:rPr lang="pt-BR" sz="2300" b="1" kern="1200" dirty="0" err="1"/>
            <a:t>settlement</a:t>
          </a:r>
          <a:r>
            <a:rPr lang="pt-BR" sz="2300" b="1" kern="1200" dirty="0"/>
            <a:t>, </a:t>
          </a:r>
          <a:r>
            <a:rPr lang="pt-BR" sz="2300" b="1" kern="1200" dirty="0" err="1"/>
            <a:t>offered</a:t>
          </a:r>
          <a:r>
            <a:rPr lang="pt-BR" sz="2300" b="1" kern="1200" dirty="0"/>
            <a:t> for  a </a:t>
          </a:r>
          <a:r>
            <a:rPr lang="pt-BR" sz="2300" b="1" kern="1200" dirty="0" err="1"/>
            <a:t>youth</a:t>
          </a:r>
          <a:r>
            <a:rPr lang="pt-BR" sz="2300" b="1" kern="1200" dirty="0"/>
            <a:t> </a:t>
          </a:r>
          <a:r>
            <a:rPr lang="pt-BR" sz="2300" b="1" kern="1200" dirty="0" err="1"/>
            <a:t>group</a:t>
          </a:r>
          <a:r>
            <a:rPr lang="pt-BR" sz="2300" b="1" kern="1200" dirty="0"/>
            <a:t>.</a:t>
          </a:r>
          <a:endParaRPr lang="en-US" sz="2300" kern="1200" dirty="0"/>
        </a:p>
      </dsp:txBody>
      <dsp:txXfrm>
        <a:off x="61741" y="99840"/>
        <a:ext cx="5972518" cy="1141288"/>
      </dsp:txXfrm>
    </dsp:sp>
    <dsp:sp modelId="{45E630EA-C1DE-4A79-AF87-E32BF4CCB0D3}">
      <dsp:nvSpPr>
        <dsp:cNvPr id="0" name=""/>
        <dsp:cNvSpPr/>
      </dsp:nvSpPr>
      <dsp:spPr>
        <a:xfrm>
          <a:off x="0" y="1369109"/>
          <a:ext cx="6096000" cy="1264770"/>
        </a:xfrm>
        <a:prstGeom prst="roundRect">
          <a:avLst/>
        </a:prstGeom>
        <a:solidFill>
          <a:schemeClr val="accent5">
            <a:hueOff val="-26840"/>
            <a:satOff val="-6"/>
            <a:lumOff val="-66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pt-BR" sz="2300" b="1" kern="1200"/>
            <a:t>Participatory mapping in Guarulhos city with Maptionnaire platform : </a:t>
          </a:r>
          <a:r>
            <a:rPr lang="pt-BR" sz="2300" kern="1200">
              <a:hlinkClick xmlns:r="http://schemas.openxmlformats.org/officeDocument/2006/relationships" r:id="rId1"/>
            </a:rPr>
            <a:t>https://app.maptionnaire.com/en/3101/</a:t>
          </a:r>
          <a:endParaRPr lang="en-US" sz="2300" kern="1200"/>
        </a:p>
      </dsp:txBody>
      <dsp:txXfrm>
        <a:off x="61741" y="1430850"/>
        <a:ext cx="5972518" cy="1141288"/>
      </dsp:txXfrm>
    </dsp:sp>
    <dsp:sp modelId="{A1B7E65F-8B97-4E46-87A7-709C284186D6}">
      <dsp:nvSpPr>
        <dsp:cNvPr id="0" name=""/>
        <dsp:cNvSpPr/>
      </dsp:nvSpPr>
      <dsp:spPr>
        <a:xfrm>
          <a:off x="0" y="2700120"/>
          <a:ext cx="6096000" cy="1264770"/>
        </a:xfrm>
        <a:prstGeom prst="roundRect">
          <a:avLst/>
        </a:prstGeom>
        <a:solidFill>
          <a:schemeClr val="accent5">
            <a:hueOff val="-53680"/>
            <a:satOff val="-11"/>
            <a:lumOff val="-133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Validation of results in local workshops.</a:t>
          </a:r>
        </a:p>
      </dsp:txBody>
      <dsp:txXfrm>
        <a:off x="61741" y="2761861"/>
        <a:ext cx="5972518" cy="1141288"/>
      </dsp:txXfrm>
    </dsp:sp>
    <dsp:sp modelId="{53AAB9F5-35ED-4977-B2A1-A8B34ECF7E1A}">
      <dsp:nvSpPr>
        <dsp:cNvPr id="0" name=""/>
        <dsp:cNvSpPr/>
      </dsp:nvSpPr>
      <dsp:spPr>
        <a:xfrm>
          <a:off x="0" y="4031130"/>
          <a:ext cx="6096000" cy="1264770"/>
        </a:xfrm>
        <a:prstGeom prst="roundRect">
          <a:avLst/>
        </a:prstGeom>
        <a:solidFill>
          <a:schemeClr val="accent5">
            <a:hueOff val="-80521"/>
            <a:satOff val="-17"/>
            <a:lumOff val="-199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Dissemination of the findings through articles, blog, social media, lectures, events.</a:t>
          </a:r>
        </a:p>
      </dsp:txBody>
      <dsp:txXfrm>
        <a:off x="61741" y="4092871"/>
        <a:ext cx="5972518" cy="11412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171CCD-097F-4FC5-9F1A-F3E92EF2CEA4}">
      <dsp:nvSpPr>
        <dsp:cNvPr id="0" name=""/>
        <dsp:cNvSpPr/>
      </dsp:nvSpPr>
      <dsp:spPr>
        <a:xfrm>
          <a:off x="0" y="173996"/>
          <a:ext cx="6139252" cy="16146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Extension course for 22 high school students, between April and June (USP certificate). Partnership with the NGO Clube de Mães.</a:t>
          </a:r>
        </a:p>
      </dsp:txBody>
      <dsp:txXfrm>
        <a:off x="78818" y="252814"/>
        <a:ext cx="5981616" cy="1456964"/>
      </dsp:txXfrm>
    </dsp:sp>
    <dsp:sp modelId="{0A254415-19C7-4E40-85B4-95D48E74A724}">
      <dsp:nvSpPr>
        <dsp:cNvPr id="0" name=""/>
        <dsp:cNvSpPr/>
      </dsp:nvSpPr>
      <dsp:spPr>
        <a:xfrm>
          <a:off x="0" y="1854837"/>
          <a:ext cx="6139252" cy="1614600"/>
        </a:xfrm>
        <a:prstGeom prst="roundRect">
          <a:avLst/>
        </a:prstGeom>
        <a:solidFill>
          <a:schemeClr val="accent5">
            <a:hueOff val="-40260"/>
            <a:satOff val="-8"/>
            <a:lumOff val="-100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The main objective was to introduce the fundamentals of mapping and planning practice to create socio-environmental awareness. </a:t>
          </a:r>
        </a:p>
      </dsp:txBody>
      <dsp:txXfrm>
        <a:off x="78818" y="1933655"/>
        <a:ext cx="5981616" cy="1456964"/>
      </dsp:txXfrm>
    </dsp:sp>
    <dsp:sp modelId="{827306BB-7D5A-4A19-B629-1C7999E8845A}">
      <dsp:nvSpPr>
        <dsp:cNvPr id="0" name=""/>
        <dsp:cNvSpPr/>
      </dsp:nvSpPr>
      <dsp:spPr>
        <a:xfrm>
          <a:off x="0" y="3535677"/>
          <a:ext cx="6139252" cy="1614600"/>
        </a:xfrm>
        <a:prstGeom prst="roundRect">
          <a:avLst/>
        </a:prstGeom>
        <a:solidFill>
          <a:schemeClr val="accent5">
            <a:hueOff val="-80521"/>
            <a:satOff val="-17"/>
            <a:lumOff val="-199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Sketch maps; PGIS development (thematic maps); Community Journal; Integrated Panel for strategy development; Online survey for future planning</a:t>
          </a:r>
        </a:p>
      </dsp:txBody>
      <dsp:txXfrm>
        <a:off x="78818" y="3614495"/>
        <a:ext cx="5981616" cy="14569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4EC881-2CF3-4881-AA8A-A92C8239D50B}">
      <dsp:nvSpPr>
        <dsp:cNvPr id="0" name=""/>
        <dsp:cNvSpPr/>
      </dsp:nvSpPr>
      <dsp:spPr>
        <a:xfrm>
          <a:off x="744" y="780603"/>
          <a:ext cx="2902148" cy="174128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"More quality in public transport, transparency and access to public services, such as waste disposal for example."</a:t>
          </a:r>
        </a:p>
      </dsp:txBody>
      <dsp:txXfrm>
        <a:off x="744" y="780603"/>
        <a:ext cx="2902148" cy="1741289"/>
      </dsp:txXfrm>
    </dsp:sp>
    <dsp:sp modelId="{763E7028-8ADF-4E4D-A583-CDF0ACDB25B0}">
      <dsp:nvSpPr>
        <dsp:cNvPr id="0" name=""/>
        <dsp:cNvSpPr/>
      </dsp:nvSpPr>
      <dsp:spPr>
        <a:xfrm>
          <a:off x="3193107" y="780603"/>
          <a:ext cx="2902148" cy="1741289"/>
        </a:xfrm>
        <a:prstGeom prst="rect">
          <a:avLst/>
        </a:prstGeom>
        <a:solidFill>
          <a:schemeClr val="accent5">
            <a:hueOff val="-26840"/>
            <a:satOff val="-6"/>
            <a:lumOff val="-66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"Lack of leisure spaces and environments, lack of planning in urban mobility.“</a:t>
          </a:r>
        </a:p>
      </dsp:txBody>
      <dsp:txXfrm>
        <a:off x="3193107" y="780603"/>
        <a:ext cx="2902148" cy="1741289"/>
      </dsp:txXfrm>
    </dsp:sp>
    <dsp:sp modelId="{AE079907-FF00-4BCC-AD5D-9C93A0006C02}">
      <dsp:nvSpPr>
        <dsp:cNvPr id="0" name=""/>
        <dsp:cNvSpPr/>
      </dsp:nvSpPr>
      <dsp:spPr>
        <a:xfrm>
          <a:off x="744" y="2812107"/>
          <a:ext cx="2902148" cy="1741289"/>
        </a:xfrm>
        <a:prstGeom prst="rect">
          <a:avLst/>
        </a:prstGeom>
        <a:solidFill>
          <a:schemeClr val="accent5">
            <a:hueOff val="-53680"/>
            <a:satOff val="-11"/>
            <a:lumOff val="-133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"I see many bumpy streets, and narrow sidewalks. Traffic is another big problem. Many buildings are being built, but the roads are the same, getting more and more filled with cars. The accesses to Vila Rio for example, are too few and very precarious.  In addition, there is much noise at night, and no security. “</a:t>
          </a:r>
        </a:p>
      </dsp:txBody>
      <dsp:txXfrm>
        <a:off x="744" y="2812107"/>
        <a:ext cx="2902148" cy="1741289"/>
      </dsp:txXfrm>
    </dsp:sp>
    <dsp:sp modelId="{4926F97C-A1BE-4DA4-B4F9-19D226B9EE83}">
      <dsp:nvSpPr>
        <dsp:cNvPr id="0" name=""/>
        <dsp:cNvSpPr/>
      </dsp:nvSpPr>
      <dsp:spPr>
        <a:xfrm>
          <a:off x="3193107" y="2812107"/>
          <a:ext cx="2902148" cy="1741289"/>
        </a:xfrm>
        <a:prstGeom prst="rect">
          <a:avLst/>
        </a:prstGeom>
        <a:solidFill>
          <a:schemeClr val="accent5">
            <a:hueOff val="-80521"/>
            <a:satOff val="-17"/>
            <a:lumOff val="-199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And many others… bringing insights for new proposals for the city…</a:t>
          </a:r>
        </a:p>
      </dsp:txBody>
      <dsp:txXfrm>
        <a:off x="3193107" y="2812107"/>
        <a:ext cx="2902148" cy="174128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8DD129-A8C2-419E-B641-6CC90F50732D}"/>
              </a:ext>
            </a:extLst>
          </p:cNvPr>
          <p:cNvSpPr>
            <a:spLocks noGrp="1"/>
          </p:cNvSpPr>
          <p:nvPr>
            <p:ph type="ctrTitle"/>
          </p:nvPr>
        </p:nvSpPr>
        <p:spPr>
          <a:xfrm>
            <a:off x="762000" y="1524000"/>
            <a:ext cx="10668000" cy="22860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1B33C04-8A23-4499-A6EF-1D190F0FB38E}"/>
              </a:ext>
            </a:extLst>
          </p:cNvPr>
          <p:cNvSpPr>
            <a:spLocks noGrp="1"/>
          </p:cNvSpPr>
          <p:nvPr>
            <p:ph type="subTitle" idx="1"/>
          </p:nvPr>
        </p:nvSpPr>
        <p:spPr>
          <a:xfrm>
            <a:off x="762000" y="4571999"/>
            <a:ext cx="10668000" cy="15240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EFA99FB-5674-4BC5-949F-8D45EC167511}"/>
              </a:ext>
            </a:extLst>
          </p:cNvPr>
          <p:cNvSpPr>
            <a:spLocks noGrp="1"/>
          </p:cNvSpPr>
          <p:nvPr>
            <p:ph type="dt" sz="half" idx="10"/>
          </p:nvPr>
        </p:nvSpPr>
        <p:spPr/>
        <p:txBody>
          <a:bodyPr/>
          <a:lstStyle/>
          <a:p>
            <a:fld id="{76969C88-B244-455D-A017-012B25B1ACDD}" type="datetimeFigureOut">
              <a:rPr lang="en-US" smtClean="0"/>
              <a:pPr/>
              <a:t>11/23/2020</a:t>
            </a:fld>
            <a:endParaRPr lang="en-US"/>
          </a:p>
        </p:txBody>
      </p:sp>
      <p:sp>
        <p:nvSpPr>
          <p:cNvPr id="5" name="Footer Placeholder 4">
            <a:extLst>
              <a:ext uri="{FF2B5EF4-FFF2-40B4-BE49-F238E27FC236}">
                <a16:creationId xmlns:a16="http://schemas.microsoft.com/office/drawing/2014/main" xmlns="" id="{0763CF93-DD67-4FE2-8083-864693FE8E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F05E934-32B6-44B1-9622-67F30BDA3F3A}"/>
              </a:ext>
            </a:extLst>
          </p:cNvPr>
          <p:cNvSpPr>
            <a:spLocks noGrp="1"/>
          </p:cNvSpPr>
          <p:nvPr>
            <p:ph type="sldNum" sz="quarter" idx="12"/>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xmlns="" val="2697580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BA5B09-FC60-445F-8A12-79869BEC60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0A219F7-87F2-409F-BB0B-8FE9270C98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CAC2BB8-59E0-4EB2-B3BE-59D8641EE133}"/>
              </a:ext>
            </a:extLst>
          </p:cNvPr>
          <p:cNvSpPr>
            <a:spLocks noGrp="1"/>
          </p:cNvSpPr>
          <p:nvPr>
            <p:ph type="dt" sz="half" idx="10"/>
          </p:nvPr>
        </p:nvSpPr>
        <p:spPr/>
        <p:txBody>
          <a:bodyPr/>
          <a:lstStyle/>
          <a:p>
            <a:fld id="{76969C88-B244-455D-A017-012B25B1ACDD}" type="datetimeFigureOut">
              <a:rPr lang="en-US" smtClean="0"/>
              <a:pPr/>
              <a:t>11/23/2020</a:t>
            </a:fld>
            <a:endParaRPr lang="en-US"/>
          </a:p>
        </p:txBody>
      </p:sp>
      <p:sp>
        <p:nvSpPr>
          <p:cNvPr id="5" name="Footer Placeholder 4">
            <a:extLst>
              <a:ext uri="{FF2B5EF4-FFF2-40B4-BE49-F238E27FC236}">
                <a16:creationId xmlns:a16="http://schemas.microsoft.com/office/drawing/2014/main" xmlns="" id="{2D56984E-C0DE-461B-8011-8FC31B0EE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7FE7C03-68D3-445E-A5A2-8A935CFC977E}"/>
              </a:ext>
            </a:extLst>
          </p:cNvPr>
          <p:cNvSpPr>
            <a:spLocks noGrp="1"/>
          </p:cNvSpPr>
          <p:nvPr>
            <p:ph type="sldNum" sz="quarter" idx="12"/>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xmlns="" val="2587394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B21F0D7-112D-48B1-B32B-170B1AA2B51E}"/>
              </a:ext>
            </a:extLst>
          </p:cNvPr>
          <p:cNvSpPr>
            <a:spLocks noGrp="1"/>
          </p:cNvSpPr>
          <p:nvPr>
            <p:ph type="title" orient="vert"/>
          </p:nvPr>
        </p:nvSpPr>
        <p:spPr>
          <a:xfrm>
            <a:off x="9143998" y="761999"/>
            <a:ext cx="2286000" cy="5334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B27A7C1-8E5B-41DA-9802-F242D382B66B}"/>
              </a:ext>
            </a:extLst>
          </p:cNvPr>
          <p:cNvSpPr>
            <a:spLocks noGrp="1"/>
          </p:cNvSpPr>
          <p:nvPr>
            <p:ph type="body" orient="vert" idx="1"/>
          </p:nvPr>
        </p:nvSpPr>
        <p:spPr>
          <a:xfrm>
            <a:off x="762001" y="761999"/>
            <a:ext cx="7619999" cy="53340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A961CC7-F5B1-464A-8127-60645FB21081}"/>
              </a:ext>
            </a:extLst>
          </p:cNvPr>
          <p:cNvSpPr>
            <a:spLocks noGrp="1"/>
          </p:cNvSpPr>
          <p:nvPr>
            <p:ph type="dt" sz="half" idx="10"/>
          </p:nvPr>
        </p:nvSpPr>
        <p:spPr/>
        <p:txBody>
          <a:bodyPr/>
          <a:lstStyle/>
          <a:p>
            <a:fld id="{76969C88-B244-455D-A017-012B25B1ACDD}" type="datetimeFigureOut">
              <a:rPr lang="en-US" smtClean="0"/>
              <a:pPr/>
              <a:t>11/23/2020</a:t>
            </a:fld>
            <a:endParaRPr lang="en-US"/>
          </a:p>
        </p:txBody>
      </p:sp>
      <p:sp>
        <p:nvSpPr>
          <p:cNvPr id="5" name="Footer Placeholder 4">
            <a:extLst>
              <a:ext uri="{FF2B5EF4-FFF2-40B4-BE49-F238E27FC236}">
                <a16:creationId xmlns:a16="http://schemas.microsoft.com/office/drawing/2014/main" xmlns="" id="{53B94302-B381-4F37-A9FF-5CC551917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E707151-541F-4104-B989-83A9DCA6E616}"/>
              </a:ext>
            </a:extLst>
          </p:cNvPr>
          <p:cNvSpPr>
            <a:spLocks noGrp="1"/>
          </p:cNvSpPr>
          <p:nvPr>
            <p:ph type="sldNum" sz="quarter" idx="12"/>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xmlns="" val="414647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6AF011-A499-4054-89BF-A4800A68F60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066FB6E8-D956-45B5-9B4A-9D31DF466B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ECDB9DB-9E62-4292-915C-1DD4134740DB}"/>
              </a:ext>
            </a:extLst>
          </p:cNvPr>
          <p:cNvSpPr>
            <a:spLocks noGrp="1"/>
          </p:cNvSpPr>
          <p:nvPr>
            <p:ph type="dt" sz="half" idx="10"/>
          </p:nvPr>
        </p:nvSpPr>
        <p:spPr/>
        <p:txBody>
          <a:bodyPr/>
          <a:lstStyle/>
          <a:p>
            <a:fld id="{76969C88-B244-455D-A017-012B25B1ACDD}" type="datetimeFigureOut">
              <a:rPr lang="en-US" smtClean="0"/>
              <a:pPr/>
              <a:t>11/23/2020</a:t>
            </a:fld>
            <a:endParaRPr lang="en-US"/>
          </a:p>
        </p:txBody>
      </p:sp>
      <p:sp>
        <p:nvSpPr>
          <p:cNvPr id="5" name="Footer Placeholder 4">
            <a:extLst>
              <a:ext uri="{FF2B5EF4-FFF2-40B4-BE49-F238E27FC236}">
                <a16:creationId xmlns:a16="http://schemas.microsoft.com/office/drawing/2014/main" xmlns="" id="{2BD462F1-BC30-4172-8353-363123A1DB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C92EE8A-96DF-4D7D-B434-778324756D04}"/>
              </a:ext>
            </a:extLst>
          </p:cNvPr>
          <p:cNvSpPr>
            <a:spLocks noGrp="1"/>
          </p:cNvSpPr>
          <p:nvPr>
            <p:ph type="sldNum" sz="quarter" idx="12"/>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xmlns="" val="673916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28453A-F2B4-4EDB-B8FA-150267BC1A9A}"/>
              </a:ext>
            </a:extLst>
          </p:cNvPr>
          <p:cNvSpPr>
            <a:spLocks noGrp="1"/>
          </p:cNvSpPr>
          <p:nvPr>
            <p:ph type="title"/>
          </p:nvPr>
        </p:nvSpPr>
        <p:spPr>
          <a:xfrm>
            <a:off x="762000" y="1524000"/>
            <a:ext cx="10668000" cy="3038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4C46C51-ADF1-48FC-A4D9-38C369E78304}"/>
              </a:ext>
            </a:extLst>
          </p:cNvPr>
          <p:cNvSpPr>
            <a:spLocks noGrp="1"/>
          </p:cNvSpPr>
          <p:nvPr>
            <p:ph type="body" idx="1"/>
          </p:nvPr>
        </p:nvSpPr>
        <p:spPr>
          <a:xfrm>
            <a:off x="762000" y="4589463"/>
            <a:ext cx="10668000" cy="15065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EC43B56-4DC7-490B-AEFD-55ED1ECFF82E}"/>
              </a:ext>
            </a:extLst>
          </p:cNvPr>
          <p:cNvSpPr>
            <a:spLocks noGrp="1"/>
          </p:cNvSpPr>
          <p:nvPr>
            <p:ph type="dt" sz="half" idx="10"/>
          </p:nvPr>
        </p:nvSpPr>
        <p:spPr/>
        <p:txBody>
          <a:bodyPr/>
          <a:lstStyle/>
          <a:p>
            <a:fld id="{76969C88-B244-455D-A017-012B25B1ACDD}" type="datetimeFigureOut">
              <a:rPr lang="en-US" smtClean="0"/>
              <a:pPr/>
              <a:t>11/23/2020</a:t>
            </a:fld>
            <a:endParaRPr lang="en-US"/>
          </a:p>
        </p:txBody>
      </p:sp>
      <p:sp>
        <p:nvSpPr>
          <p:cNvPr id="5" name="Footer Placeholder 4">
            <a:extLst>
              <a:ext uri="{FF2B5EF4-FFF2-40B4-BE49-F238E27FC236}">
                <a16:creationId xmlns:a16="http://schemas.microsoft.com/office/drawing/2014/main" xmlns="" id="{454738F8-C4B2-41D8-B627-A6DDB24B2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4F43D49-23F8-4C4B-9C30-EDC030EE6F7E}"/>
              </a:ext>
            </a:extLst>
          </p:cNvPr>
          <p:cNvSpPr>
            <a:spLocks noGrp="1"/>
          </p:cNvSpPr>
          <p:nvPr>
            <p:ph type="sldNum" sz="quarter" idx="12"/>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xmlns="" val="3619916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E5556D-6916-42E6-8820-8A0D328A5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62747A5-C962-477F-89AA-A32385D57996}"/>
              </a:ext>
            </a:extLst>
          </p:cNvPr>
          <p:cNvSpPr>
            <a:spLocks noGrp="1"/>
          </p:cNvSpPr>
          <p:nvPr>
            <p:ph sz="half" idx="1"/>
          </p:nvPr>
        </p:nvSpPr>
        <p:spPr>
          <a:xfrm>
            <a:off x="762000" y="2285999"/>
            <a:ext cx="5151119"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CD08312-30FC-44D8-B2A9-B5CAAD9F066F}"/>
              </a:ext>
            </a:extLst>
          </p:cNvPr>
          <p:cNvSpPr>
            <a:spLocks noGrp="1"/>
          </p:cNvSpPr>
          <p:nvPr>
            <p:ph sz="half" idx="2"/>
          </p:nvPr>
        </p:nvSpPr>
        <p:spPr>
          <a:xfrm>
            <a:off x="6278879" y="2285999"/>
            <a:ext cx="5151121"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BED84EB-AF90-4F19-A376-0FE5E50F9EA5}"/>
              </a:ext>
            </a:extLst>
          </p:cNvPr>
          <p:cNvSpPr>
            <a:spLocks noGrp="1"/>
          </p:cNvSpPr>
          <p:nvPr>
            <p:ph type="dt" sz="half" idx="10"/>
          </p:nvPr>
        </p:nvSpPr>
        <p:spPr/>
        <p:txBody>
          <a:bodyPr/>
          <a:lstStyle/>
          <a:p>
            <a:fld id="{76969C88-B244-455D-A017-012B25B1ACDD}" type="datetimeFigureOut">
              <a:rPr lang="en-US" smtClean="0"/>
              <a:pPr/>
              <a:t>11/23/2020</a:t>
            </a:fld>
            <a:endParaRPr lang="en-US"/>
          </a:p>
        </p:txBody>
      </p:sp>
      <p:sp>
        <p:nvSpPr>
          <p:cNvPr id="6" name="Footer Placeholder 5">
            <a:extLst>
              <a:ext uri="{FF2B5EF4-FFF2-40B4-BE49-F238E27FC236}">
                <a16:creationId xmlns:a16="http://schemas.microsoft.com/office/drawing/2014/main" xmlns="" id="{7B838ED0-2789-41E4-A36E-83F92CA2E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7221A83-6D60-45F0-9173-5F6D2438BC36}"/>
              </a:ext>
            </a:extLst>
          </p:cNvPr>
          <p:cNvSpPr>
            <a:spLocks noGrp="1"/>
          </p:cNvSpPr>
          <p:nvPr>
            <p:ph type="sldNum" sz="quarter" idx="12"/>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xmlns="" val="2613690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4FFAE2-03F4-4A94-86C4-9305B237CA89}"/>
              </a:ext>
            </a:extLst>
          </p:cNvPr>
          <p:cNvSpPr>
            <a:spLocks noGrp="1"/>
          </p:cNvSpPr>
          <p:nvPr>
            <p:ph type="title"/>
          </p:nvPr>
        </p:nvSpPr>
        <p:spPr>
          <a:xfrm>
            <a:off x="762000" y="762000"/>
            <a:ext cx="10668000" cy="1524000"/>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5BAC5A5-E184-46B6-8AB5-C8E132D3624B}"/>
              </a:ext>
            </a:extLst>
          </p:cNvPr>
          <p:cNvSpPr>
            <a:spLocks noGrp="1"/>
          </p:cNvSpPr>
          <p:nvPr>
            <p:ph type="body" idx="1"/>
          </p:nvPr>
        </p:nvSpPr>
        <p:spPr>
          <a:xfrm>
            <a:off x="762000" y="2285999"/>
            <a:ext cx="5151119"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FDCFE87-5D80-45CB-9D13-DFC9AFCEC7F9}"/>
              </a:ext>
            </a:extLst>
          </p:cNvPr>
          <p:cNvSpPr>
            <a:spLocks noGrp="1"/>
          </p:cNvSpPr>
          <p:nvPr>
            <p:ph sz="half" idx="2"/>
          </p:nvPr>
        </p:nvSpPr>
        <p:spPr>
          <a:xfrm>
            <a:off x="762000" y="3048000"/>
            <a:ext cx="5151119"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AAC1E5A-8423-4749-8EDA-E13425F69658}"/>
              </a:ext>
            </a:extLst>
          </p:cNvPr>
          <p:cNvSpPr>
            <a:spLocks noGrp="1"/>
          </p:cNvSpPr>
          <p:nvPr>
            <p:ph type="body" sz="quarter" idx="3"/>
          </p:nvPr>
        </p:nvSpPr>
        <p:spPr>
          <a:xfrm>
            <a:off x="6278878" y="2286000"/>
            <a:ext cx="5151122"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A832AAA-4BB8-4A3D-9C79-516F82F8001D}"/>
              </a:ext>
            </a:extLst>
          </p:cNvPr>
          <p:cNvSpPr>
            <a:spLocks noGrp="1"/>
          </p:cNvSpPr>
          <p:nvPr>
            <p:ph sz="quarter" idx="4"/>
          </p:nvPr>
        </p:nvSpPr>
        <p:spPr>
          <a:xfrm>
            <a:off x="6278878" y="3048000"/>
            <a:ext cx="5151122"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80BEC63-51D3-4C70-B804-BE9EF765AD21}"/>
              </a:ext>
            </a:extLst>
          </p:cNvPr>
          <p:cNvSpPr>
            <a:spLocks noGrp="1"/>
          </p:cNvSpPr>
          <p:nvPr>
            <p:ph type="dt" sz="half" idx="10"/>
          </p:nvPr>
        </p:nvSpPr>
        <p:spPr/>
        <p:txBody>
          <a:bodyPr/>
          <a:lstStyle/>
          <a:p>
            <a:fld id="{76969C88-B244-455D-A017-012B25B1ACDD}" type="datetimeFigureOut">
              <a:rPr lang="en-US" smtClean="0"/>
              <a:pPr/>
              <a:t>11/23/2020</a:t>
            </a:fld>
            <a:endParaRPr lang="en-US"/>
          </a:p>
        </p:txBody>
      </p:sp>
      <p:sp>
        <p:nvSpPr>
          <p:cNvPr id="8" name="Footer Placeholder 7">
            <a:extLst>
              <a:ext uri="{FF2B5EF4-FFF2-40B4-BE49-F238E27FC236}">
                <a16:creationId xmlns:a16="http://schemas.microsoft.com/office/drawing/2014/main" xmlns="" id="{735CA295-8563-402F-92C3-1F20C977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5EFA5918-109D-4342-84C0-9774A52C9E78}"/>
              </a:ext>
            </a:extLst>
          </p:cNvPr>
          <p:cNvSpPr>
            <a:spLocks noGrp="1"/>
          </p:cNvSpPr>
          <p:nvPr>
            <p:ph type="sldNum" sz="quarter" idx="12"/>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xmlns="" val="3226546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EF2662-CBD1-4498-9B6E-2961F5EF1B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FF739AE-8101-4C18-8CF3-911BDF3978A8}"/>
              </a:ext>
            </a:extLst>
          </p:cNvPr>
          <p:cNvSpPr>
            <a:spLocks noGrp="1"/>
          </p:cNvSpPr>
          <p:nvPr>
            <p:ph type="dt" sz="half" idx="10"/>
          </p:nvPr>
        </p:nvSpPr>
        <p:spPr/>
        <p:txBody>
          <a:bodyPr/>
          <a:lstStyle/>
          <a:p>
            <a:fld id="{76969C88-B244-455D-A017-012B25B1ACDD}" type="datetimeFigureOut">
              <a:rPr lang="en-US" smtClean="0"/>
              <a:pPr/>
              <a:t>11/23/2020</a:t>
            </a:fld>
            <a:endParaRPr lang="en-US"/>
          </a:p>
        </p:txBody>
      </p:sp>
      <p:sp>
        <p:nvSpPr>
          <p:cNvPr id="4" name="Footer Placeholder 3">
            <a:extLst>
              <a:ext uri="{FF2B5EF4-FFF2-40B4-BE49-F238E27FC236}">
                <a16:creationId xmlns:a16="http://schemas.microsoft.com/office/drawing/2014/main" xmlns="" id="{66EB1C88-D181-449C-9BE1-E85068C188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B38A2C9-E93B-4F0A-A021-9E3AEBC3FA88}"/>
              </a:ext>
            </a:extLst>
          </p:cNvPr>
          <p:cNvSpPr>
            <a:spLocks noGrp="1"/>
          </p:cNvSpPr>
          <p:nvPr>
            <p:ph type="sldNum" sz="quarter" idx="12"/>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xmlns="" val="3888130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00AE8D9-9B42-438E-ADA6-CCFE45788460}"/>
              </a:ext>
            </a:extLst>
          </p:cNvPr>
          <p:cNvSpPr>
            <a:spLocks noGrp="1"/>
          </p:cNvSpPr>
          <p:nvPr>
            <p:ph type="dt" sz="half" idx="10"/>
          </p:nvPr>
        </p:nvSpPr>
        <p:spPr/>
        <p:txBody>
          <a:bodyPr/>
          <a:lstStyle/>
          <a:p>
            <a:fld id="{76969C88-B244-455D-A017-012B25B1ACDD}" type="datetimeFigureOut">
              <a:rPr lang="en-US" smtClean="0"/>
              <a:pPr/>
              <a:t>11/23/2020</a:t>
            </a:fld>
            <a:endParaRPr lang="en-US"/>
          </a:p>
        </p:txBody>
      </p:sp>
      <p:sp>
        <p:nvSpPr>
          <p:cNvPr id="3" name="Footer Placeholder 2">
            <a:extLst>
              <a:ext uri="{FF2B5EF4-FFF2-40B4-BE49-F238E27FC236}">
                <a16:creationId xmlns:a16="http://schemas.microsoft.com/office/drawing/2014/main" xmlns="" id="{C4F792B9-A8AF-4E13-8A25-741E89691E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533A2CF6-DBC5-4491-B213-B3CD09D3130C}"/>
              </a:ext>
            </a:extLst>
          </p:cNvPr>
          <p:cNvSpPr>
            <a:spLocks noGrp="1"/>
          </p:cNvSpPr>
          <p:nvPr>
            <p:ph type="sldNum" sz="quarter" idx="12"/>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xmlns="" val="3105737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727076-58C8-494C-B6B1-DC86F62DDC24}"/>
              </a:ext>
            </a:extLst>
          </p:cNvPr>
          <p:cNvSpPr>
            <a:spLocks noGrp="1"/>
          </p:cNvSpPr>
          <p:nvPr>
            <p:ph type="title"/>
          </p:nvPr>
        </p:nvSpPr>
        <p:spPr>
          <a:xfrm>
            <a:off x="762000" y="761998"/>
            <a:ext cx="3810000" cy="1524002"/>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49F29E36-0340-452F-8D0A-1BC3F3A388CF}"/>
              </a:ext>
            </a:extLst>
          </p:cNvPr>
          <p:cNvSpPr>
            <a:spLocks noGrp="1"/>
          </p:cNvSpPr>
          <p:nvPr>
            <p:ph idx="1"/>
          </p:nvPr>
        </p:nvSpPr>
        <p:spPr>
          <a:xfrm>
            <a:off x="5334000" y="762001"/>
            <a:ext cx="6096000" cy="5334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A051C2E-E587-45E8-BDB1-DFF2F2791BF6}"/>
              </a:ext>
            </a:extLst>
          </p:cNvPr>
          <p:cNvSpPr>
            <a:spLocks noGrp="1"/>
          </p:cNvSpPr>
          <p:nvPr>
            <p:ph type="body" sz="half" idx="2"/>
          </p:nvPr>
        </p:nvSpPr>
        <p:spPr>
          <a:xfrm>
            <a:off x="762000" y="2286000"/>
            <a:ext cx="3810000" cy="38100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821D993-DEDD-470E-B48B-CB053A55A119}"/>
              </a:ext>
            </a:extLst>
          </p:cNvPr>
          <p:cNvSpPr>
            <a:spLocks noGrp="1"/>
          </p:cNvSpPr>
          <p:nvPr>
            <p:ph type="dt" sz="half" idx="10"/>
          </p:nvPr>
        </p:nvSpPr>
        <p:spPr/>
        <p:txBody>
          <a:bodyPr/>
          <a:lstStyle/>
          <a:p>
            <a:fld id="{76969C88-B244-455D-A017-012B25B1ACDD}" type="datetimeFigureOut">
              <a:rPr lang="en-US" smtClean="0"/>
              <a:pPr/>
              <a:t>11/23/2020</a:t>
            </a:fld>
            <a:endParaRPr lang="en-US"/>
          </a:p>
        </p:txBody>
      </p:sp>
      <p:sp>
        <p:nvSpPr>
          <p:cNvPr id="6" name="Footer Placeholder 5">
            <a:extLst>
              <a:ext uri="{FF2B5EF4-FFF2-40B4-BE49-F238E27FC236}">
                <a16:creationId xmlns:a16="http://schemas.microsoft.com/office/drawing/2014/main" xmlns="" id="{67926C64-7401-4CA4-859F-74472AF869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0108F41-F1F6-431C-9B45-8A447F188CB8}"/>
              </a:ext>
            </a:extLst>
          </p:cNvPr>
          <p:cNvSpPr>
            <a:spLocks noGrp="1"/>
          </p:cNvSpPr>
          <p:nvPr>
            <p:ph type="sldNum" sz="quarter" idx="12"/>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xmlns="" val="2368142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E104FB-422C-4023-9381-EB12F1582D44}"/>
              </a:ext>
            </a:extLst>
          </p:cNvPr>
          <p:cNvSpPr>
            <a:spLocks noGrp="1"/>
          </p:cNvSpPr>
          <p:nvPr>
            <p:ph type="title"/>
          </p:nvPr>
        </p:nvSpPr>
        <p:spPr>
          <a:xfrm>
            <a:off x="762001" y="762000"/>
            <a:ext cx="3809999" cy="1524000"/>
          </a:xfrm>
        </p:spPr>
        <p:txBody>
          <a:bodyPr anchor="t" anchorCtr="0"/>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4DBA3AA-DE44-4B1F-91D1-09F67B89B941}"/>
              </a:ext>
            </a:extLst>
          </p:cNvPr>
          <p:cNvSpPr>
            <a:spLocks noGrp="1"/>
          </p:cNvSpPr>
          <p:nvPr>
            <p:ph type="pic" idx="1"/>
          </p:nvPr>
        </p:nvSpPr>
        <p:spPr>
          <a:xfrm>
            <a:off x="5334000" y="762001"/>
            <a:ext cx="6021388" cy="5334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4A27B131-5117-4106-80DB-2AB208C4C953}"/>
              </a:ext>
            </a:extLst>
          </p:cNvPr>
          <p:cNvSpPr>
            <a:spLocks noGrp="1"/>
          </p:cNvSpPr>
          <p:nvPr>
            <p:ph type="body" sz="half" idx="2"/>
          </p:nvPr>
        </p:nvSpPr>
        <p:spPr>
          <a:xfrm>
            <a:off x="762001" y="2286000"/>
            <a:ext cx="3809999" cy="381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C13918A-7F23-4C72-8E80-591324A3046C}"/>
              </a:ext>
            </a:extLst>
          </p:cNvPr>
          <p:cNvSpPr>
            <a:spLocks noGrp="1"/>
          </p:cNvSpPr>
          <p:nvPr>
            <p:ph type="dt" sz="half" idx="10"/>
          </p:nvPr>
        </p:nvSpPr>
        <p:spPr/>
        <p:txBody>
          <a:bodyPr/>
          <a:lstStyle/>
          <a:p>
            <a:fld id="{76969C88-B244-455D-A017-012B25B1ACDD}" type="datetimeFigureOut">
              <a:rPr lang="en-US" smtClean="0"/>
              <a:pPr/>
              <a:t>11/23/2020</a:t>
            </a:fld>
            <a:endParaRPr lang="en-US"/>
          </a:p>
        </p:txBody>
      </p:sp>
      <p:sp>
        <p:nvSpPr>
          <p:cNvPr id="6" name="Footer Placeholder 5">
            <a:extLst>
              <a:ext uri="{FF2B5EF4-FFF2-40B4-BE49-F238E27FC236}">
                <a16:creationId xmlns:a16="http://schemas.microsoft.com/office/drawing/2014/main" xmlns="" id="{181071C8-76FE-4B83-8317-BD53C7C844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623681A-6F29-48FC-9409-319ED3E96635}"/>
              </a:ext>
            </a:extLst>
          </p:cNvPr>
          <p:cNvSpPr>
            <a:spLocks noGrp="1"/>
          </p:cNvSpPr>
          <p:nvPr>
            <p:ph type="sldNum" sz="quarter" idx="12"/>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xmlns="" val="98095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xmlns="" id="{A6EF5A53-0A64-4CA5-B9C7-1CB97CB5CF1C}"/>
              </a:ext>
            </a:extLst>
          </p:cNvPr>
          <p:cNvSpPr/>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1" name="Freeform: Shape 10">
            <a:extLst>
              <a:ext uri="{FF2B5EF4-FFF2-40B4-BE49-F238E27FC236}">
                <a16:creationId xmlns:a16="http://schemas.microsoft.com/office/drawing/2014/main" xmlns="" id="{34ABFBEA-4EB0-4D02-A2C0-1733CD3D6F12}"/>
              </a:ext>
            </a:extLst>
          </p:cNvPr>
          <p:cNvSpPr/>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2" name="Freeform: Shape 11">
            <a:extLst>
              <a:ext uri="{FF2B5EF4-FFF2-40B4-BE49-F238E27FC236}">
                <a16:creationId xmlns:a16="http://schemas.microsoft.com/office/drawing/2014/main" xmlns="" id="{19E083F6-57F4-487B-A766-EA0462B1EED8}"/>
              </a:ext>
            </a:extLst>
          </p:cNvPr>
          <p:cNvSpPr/>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itle Placeholder 1">
            <a:extLst>
              <a:ext uri="{FF2B5EF4-FFF2-40B4-BE49-F238E27FC236}">
                <a16:creationId xmlns:a16="http://schemas.microsoft.com/office/drawing/2014/main" xmlns="" id="{A3A2F988-7148-4375-83D8-12EE5EBC7BE0}"/>
              </a:ext>
            </a:extLst>
          </p:cNvPr>
          <p:cNvSpPr>
            <a:spLocks noGrp="1"/>
          </p:cNvSpPr>
          <p:nvPr>
            <p:ph type="title"/>
          </p:nvPr>
        </p:nvSpPr>
        <p:spPr>
          <a:xfrm>
            <a:off x="762000" y="762000"/>
            <a:ext cx="10668000" cy="1524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F6896238-C5B3-4F3C-97FA-890E1A51A203}"/>
              </a:ext>
            </a:extLst>
          </p:cNvPr>
          <p:cNvSpPr>
            <a:spLocks noGrp="1"/>
          </p:cNvSpPr>
          <p:nvPr>
            <p:ph type="body" idx="1"/>
          </p:nvPr>
        </p:nvSpPr>
        <p:spPr>
          <a:xfrm>
            <a:off x="762000" y="2286000"/>
            <a:ext cx="10668000" cy="38180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1D6E4474-0442-4E4B-9E5B-CA7B3951C1DA}"/>
              </a:ext>
            </a:extLst>
          </p:cNvPr>
          <p:cNvSpPr>
            <a:spLocks noGrp="1"/>
          </p:cNvSpPr>
          <p:nvPr>
            <p:ph type="dt" sz="half" idx="2"/>
          </p:nvPr>
        </p:nvSpPr>
        <p:spPr>
          <a:xfrm>
            <a:off x="9389165" y="194320"/>
            <a:ext cx="2040835"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76969C88-B244-455D-A017-012B25B1ACDD}" type="datetimeFigureOut">
              <a:rPr lang="en-US" smtClean="0"/>
              <a:pPr/>
              <a:t>11/23/2020</a:t>
            </a:fld>
            <a:endParaRPr lang="en-US"/>
          </a:p>
        </p:txBody>
      </p:sp>
      <p:sp>
        <p:nvSpPr>
          <p:cNvPr id="5" name="Footer Placeholder 4">
            <a:extLst>
              <a:ext uri="{FF2B5EF4-FFF2-40B4-BE49-F238E27FC236}">
                <a16:creationId xmlns:a16="http://schemas.microsoft.com/office/drawing/2014/main" xmlns="" id="{E0626A98-F887-40E1-B9BA-9D93DE90E022}"/>
              </a:ext>
            </a:extLst>
          </p:cNvPr>
          <p:cNvSpPr>
            <a:spLocks noGrp="1"/>
          </p:cNvSpPr>
          <p:nvPr>
            <p:ph type="ftr" sz="quarter" idx="3"/>
          </p:nvPr>
        </p:nvSpPr>
        <p:spPr>
          <a:xfrm>
            <a:off x="761999" y="6356350"/>
            <a:ext cx="6612835" cy="365125"/>
          </a:xfrm>
          <a:prstGeom prst="rect">
            <a:avLst/>
          </a:prstGeom>
        </p:spPr>
        <p:txBody>
          <a:bodyPr vert="horz" lIns="91440" tIns="45720" rIns="91440" bIns="45720" rtlCol="0" anchor="ctr"/>
          <a:lstStyle>
            <a:lvl1pPr algn="l">
              <a:defRPr sz="1200">
                <a:solidFill>
                  <a:schemeClr val="tx1">
                    <a:tint val="75000"/>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xmlns="" id="{482C8119-73F6-4713-9AD3-3628DCDFB8F2}"/>
              </a:ext>
            </a:extLst>
          </p:cNvPr>
          <p:cNvSpPr>
            <a:spLocks noGrp="1"/>
          </p:cNvSpPr>
          <p:nvPr>
            <p:ph type="sldNum" sz="quarter" idx="4"/>
          </p:nvPr>
        </p:nvSpPr>
        <p:spPr>
          <a:xfrm>
            <a:off x="9906000" y="6356350"/>
            <a:ext cx="1524000"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07CE569E-9B7C-4CB9-AB80-C0841F922CFF}" type="slidenum">
              <a:rPr lang="en-US" smtClean="0"/>
              <a:pPr/>
              <a:t>‹#›</a:t>
            </a:fld>
            <a:endParaRPr lang="en-US"/>
          </a:p>
        </p:txBody>
      </p:sp>
    </p:spTree>
    <p:extLst>
      <p:ext uri="{BB962C8B-B14F-4D97-AF65-F5344CB8AC3E}">
        <p14:creationId xmlns:p14="http://schemas.microsoft.com/office/powerpoint/2010/main" xmlns="" val="3037414592"/>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maptionnaire.com/"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maptionnaire.com/"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2.xml"/><Relationship Id="rId5" Type="http://schemas.openxmlformats.org/officeDocument/2006/relationships/hyperlink" Target="http://www.maptionnaire.com/" TargetMode="Externa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mappingforrights.org/participatory-mapping"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mappingforrights.org/How_To_Video_3" TargetMode="External"/><Relationship Id="rId2" Type="http://schemas.openxmlformats.org/officeDocument/2006/relationships/hyperlink" Target="https://www.mappingforrights.org/How_To_Video_1" TargetMode="External"/><Relationship Id="rId1" Type="http://schemas.openxmlformats.org/officeDocument/2006/relationships/slideLayout" Target="../slideLayouts/slideLayout2.xml"/><Relationship Id="rId5" Type="http://schemas.openxmlformats.org/officeDocument/2006/relationships/image" Target="../media/image46.sv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mailto:carvalhocm@gmail.com" TargetMode="External"/><Relationship Id="rId2" Type="http://schemas.openxmlformats.org/officeDocument/2006/relationships/hyperlink" Target="https://forms.gle/Dthrv8HLuvenRg6d8"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xmlns="" id="{7A18C9FB-EC4C-4DAE-8F7D-C6E5AF6079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ítulo 1">
            <a:extLst>
              <a:ext uri="{FF2B5EF4-FFF2-40B4-BE49-F238E27FC236}">
                <a16:creationId xmlns:a16="http://schemas.microsoft.com/office/drawing/2014/main" xmlns="" id="{7F343268-BEB5-45C2-B11D-60BC32463B4B}"/>
              </a:ext>
            </a:extLst>
          </p:cNvPr>
          <p:cNvSpPr>
            <a:spLocks noGrp="1"/>
          </p:cNvSpPr>
          <p:nvPr>
            <p:ph type="ctrTitle"/>
          </p:nvPr>
        </p:nvSpPr>
        <p:spPr>
          <a:xfrm>
            <a:off x="6858000" y="753765"/>
            <a:ext cx="4572000" cy="3056235"/>
          </a:xfrm>
        </p:spPr>
        <p:txBody>
          <a:bodyPr>
            <a:normAutofit/>
          </a:bodyPr>
          <a:lstStyle/>
          <a:p>
            <a:pPr algn="l"/>
            <a:r>
              <a:rPr lang="pt-BR" sz="4100" b="1"/>
              <a:t>Achieving a new goverance model through participatory mapping</a:t>
            </a:r>
          </a:p>
        </p:txBody>
      </p:sp>
      <p:sp>
        <p:nvSpPr>
          <p:cNvPr id="3" name="Subtítulo 2">
            <a:extLst>
              <a:ext uri="{FF2B5EF4-FFF2-40B4-BE49-F238E27FC236}">
                <a16:creationId xmlns:a16="http://schemas.microsoft.com/office/drawing/2014/main" xmlns="" id="{0E87EDCC-EB9C-49E1-BF97-126BB5DA7E10}"/>
              </a:ext>
            </a:extLst>
          </p:cNvPr>
          <p:cNvSpPr>
            <a:spLocks noGrp="1"/>
          </p:cNvSpPr>
          <p:nvPr>
            <p:ph type="subTitle" idx="1"/>
          </p:nvPr>
        </p:nvSpPr>
        <p:spPr>
          <a:xfrm>
            <a:off x="6858000" y="4160057"/>
            <a:ext cx="4571999" cy="1524000"/>
          </a:xfrm>
        </p:spPr>
        <p:txBody>
          <a:bodyPr>
            <a:normAutofit fontScale="85000" lnSpcReduction="10000"/>
          </a:bodyPr>
          <a:lstStyle/>
          <a:p>
            <a:pPr algn="l"/>
            <a:r>
              <a:rPr lang="pt-BR" dirty="0"/>
              <a:t>Dr. Carolina Carvalho</a:t>
            </a:r>
          </a:p>
          <a:p>
            <a:pPr algn="l"/>
            <a:r>
              <a:rPr lang="pt-BR" sz="1600" dirty="0" err="1"/>
              <a:t>Researcher</a:t>
            </a:r>
            <a:r>
              <a:rPr lang="pt-BR" sz="1600" dirty="0"/>
              <a:t> </a:t>
            </a:r>
            <a:r>
              <a:rPr lang="pt-BR" sz="1600" dirty="0" err="1"/>
              <a:t>at</a:t>
            </a:r>
            <a:r>
              <a:rPr lang="pt-BR" sz="1600" dirty="0"/>
              <a:t> </a:t>
            </a:r>
            <a:r>
              <a:rPr lang="pt-BR" sz="1600" dirty="0" err="1"/>
              <a:t>the</a:t>
            </a:r>
            <a:r>
              <a:rPr lang="pt-BR" sz="1600" dirty="0"/>
              <a:t> </a:t>
            </a:r>
            <a:r>
              <a:rPr lang="pt-BR" sz="1600" dirty="0" err="1"/>
              <a:t>Institute</a:t>
            </a:r>
            <a:r>
              <a:rPr lang="pt-BR" sz="1600" dirty="0"/>
              <a:t> </a:t>
            </a:r>
            <a:r>
              <a:rPr lang="pt-BR" sz="1600" dirty="0" err="1"/>
              <a:t>of</a:t>
            </a:r>
            <a:r>
              <a:rPr lang="pt-BR" sz="1600" dirty="0"/>
              <a:t> Energy </a:t>
            </a:r>
            <a:r>
              <a:rPr lang="pt-BR" sz="1600" dirty="0" err="1"/>
              <a:t>and</a:t>
            </a:r>
            <a:r>
              <a:rPr lang="pt-BR" sz="1600" dirty="0"/>
              <a:t> </a:t>
            </a:r>
            <a:r>
              <a:rPr lang="pt-BR" sz="1600" dirty="0" err="1"/>
              <a:t>Environment</a:t>
            </a:r>
            <a:r>
              <a:rPr lang="pt-BR" sz="1600" dirty="0"/>
              <a:t>, </a:t>
            </a:r>
            <a:r>
              <a:rPr lang="pt-BR" sz="1600" dirty="0" err="1"/>
              <a:t>University</a:t>
            </a:r>
            <a:r>
              <a:rPr lang="pt-BR" sz="1600" dirty="0"/>
              <a:t> </a:t>
            </a:r>
            <a:r>
              <a:rPr lang="pt-BR" sz="1600" dirty="0" err="1"/>
              <a:t>of</a:t>
            </a:r>
            <a:r>
              <a:rPr lang="pt-BR" sz="1600" dirty="0"/>
              <a:t> São Paulo</a:t>
            </a:r>
          </a:p>
          <a:p>
            <a:pPr algn="l"/>
            <a:r>
              <a:rPr lang="pt-BR" sz="1600" dirty="0" err="1"/>
              <a:t>Founder</a:t>
            </a:r>
            <a:r>
              <a:rPr lang="pt-BR" sz="1600" dirty="0"/>
              <a:t> </a:t>
            </a:r>
            <a:r>
              <a:rPr lang="pt-BR" sz="1600" dirty="0" err="1"/>
              <a:t>of</a:t>
            </a:r>
            <a:r>
              <a:rPr lang="pt-BR" sz="1600" dirty="0"/>
              <a:t> Comunidades Vivas (Living </a:t>
            </a:r>
            <a:r>
              <a:rPr lang="pt-BR" sz="1600" dirty="0" err="1"/>
              <a:t>Communities</a:t>
            </a:r>
            <a:r>
              <a:rPr lang="pt-BR" sz="1600" dirty="0"/>
              <a:t>)</a:t>
            </a:r>
          </a:p>
        </p:txBody>
      </p:sp>
      <p:pic>
        <p:nvPicPr>
          <p:cNvPr id="5" name="Picture 4">
            <a:extLst>
              <a:ext uri="{FF2B5EF4-FFF2-40B4-BE49-F238E27FC236}">
                <a16:creationId xmlns:a16="http://schemas.microsoft.com/office/drawing/2014/main" xmlns="" id="{F3091289-9AC8-4910-9103-3128F09ABB2C}"/>
              </a:ext>
            </a:extLst>
          </p:cNvPr>
          <p:cNvPicPr>
            <a:picLocks noChangeAspect="1"/>
          </p:cNvPicPr>
          <p:nvPr/>
        </p:nvPicPr>
        <p:blipFill rotWithShape="1">
          <a:blip r:embed="rId2" cstate="screen"/>
          <a:srcRect b="-1"/>
          <a:stretch/>
        </p:blipFill>
        <p:spPr>
          <a:xfrm>
            <a:off x="2" y="10"/>
            <a:ext cx="5578823" cy="6028246"/>
          </a:xfrm>
          <a:custGeom>
            <a:avLst/>
            <a:gdLst/>
            <a:ahLst/>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p:spPr>
      </p:pic>
      <p:sp>
        <p:nvSpPr>
          <p:cNvPr id="18" name="Freeform: Shape 17">
            <a:extLst>
              <a:ext uri="{FF2B5EF4-FFF2-40B4-BE49-F238E27FC236}">
                <a16:creationId xmlns:a16="http://schemas.microsoft.com/office/drawing/2014/main" xmlns="" id="{B47A9921-6509-49C2-BEBF-924F2806609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pic>
        <p:nvPicPr>
          <p:cNvPr id="6" name="Imagem 5" descr="Uma imagem contendo Texto&#10;&#10;Descrição gerada automaticamente">
            <a:extLst>
              <a:ext uri="{FF2B5EF4-FFF2-40B4-BE49-F238E27FC236}">
                <a16:creationId xmlns:a16="http://schemas.microsoft.com/office/drawing/2014/main" xmlns="" id="{B68FF841-8A36-4D3A-BC3E-26805A7BB1A4}"/>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058275" y="6034115"/>
            <a:ext cx="3022600" cy="785781"/>
          </a:xfrm>
          <a:prstGeom prst="rect">
            <a:avLst/>
          </a:prstGeom>
        </p:spPr>
      </p:pic>
    </p:spTree>
    <p:extLst>
      <p:ext uri="{BB962C8B-B14F-4D97-AF65-F5344CB8AC3E}">
        <p14:creationId xmlns:p14="http://schemas.microsoft.com/office/powerpoint/2010/main" xmlns="" val="3376436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xmlns="" id="{BD2027B0-2D92-4A16-9F0A-CE571C2D6A81}"/>
              </a:ext>
            </a:extLst>
          </p:cNvPr>
          <p:cNvPicPr>
            <a:picLocks noChangeAspect="1"/>
          </p:cNvPicPr>
          <p:nvPr/>
        </p:nvPicPr>
        <p:blipFill rotWithShape="1">
          <a:blip r:embed="rId2"/>
          <a:srcRect/>
          <a:stretch/>
        </p:blipFill>
        <p:spPr>
          <a:xfrm>
            <a:off x="167953" y="1175656"/>
            <a:ext cx="7809972" cy="5011499"/>
          </a:xfrm>
          <a:prstGeom prst="rect">
            <a:avLst/>
          </a:prstGeom>
        </p:spPr>
      </p:pic>
      <p:sp>
        <p:nvSpPr>
          <p:cNvPr id="6" name="CaixaDeTexto 5">
            <a:extLst>
              <a:ext uri="{FF2B5EF4-FFF2-40B4-BE49-F238E27FC236}">
                <a16:creationId xmlns:a16="http://schemas.microsoft.com/office/drawing/2014/main" xmlns="" id="{79CDA576-19F9-4FAD-B580-D75476CBB27B}"/>
              </a:ext>
            </a:extLst>
          </p:cNvPr>
          <p:cNvSpPr txBox="1"/>
          <p:nvPr/>
        </p:nvSpPr>
        <p:spPr>
          <a:xfrm>
            <a:off x="4413380" y="391885"/>
            <a:ext cx="4063613" cy="369332"/>
          </a:xfrm>
          <a:prstGeom prst="rect">
            <a:avLst/>
          </a:prstGeom>
          <a:noFill/>
        </p:spPr>
        <p:txBody>
          <a:bodyPr wrap="none" rtlCol="0">
            <a:spAutoFit/>
          </a:bodyPr>
          <a:lstStyle/>
          <a:p>
            <a:r>
              <a:rPr lang="pt-BR" dirty="0"/>
              <a:t>PGIS </a:t>
            </a:r>
            <a:r>
              <a:rPr lang="pt-BR" dirty="0" err="1"/>
              <a:t>example</a:t>
            </a:r>
            <a:r>
              <a:rPr lang="pt-BR" dirty="0"/>
              <a:t> </a:t>
            </a:r>
            <a:r>
              <a:rPr lang="pt-BR" dirty="0" err="1"/>
              <a:t>from</a:t>
            </a:r>
            <a:r>
              <a:rPr lang="pt-BR" dirty="0"/>
              <a:t> Helsinki (</a:t>
            </a:r>
            <a:r>
              <a:rPr lang="pt-BR" dirty="0" err="1"/>
              <a:t>Finland</a:t>
            </a:r>
            <a:r>
              <a:rPr lang="pt-BR" dirty="0"/>
              <a:t>)</a:t>
            </a:r>
          </a:p>
        </p:txBody>
      </p:sp>
      <p:sp>
        <p:nvSpPr>
          <p:cNvPr id="7" name="Seta: para a Direita 6">
            <a:extLst>
              <a:ext uri="{FF2B5EF4-FFF2-40B4-BE49-F238E27FC236}">
                <a16:creationId xmlns:a16="http://schemas.microsoft.com/office/drawing/2014/main" xmlns="" id="{224F1D6B-93B0-43C7-B8E4-14FBB1379B1D}"/>
              </a:ext>
            </a:extLst>
          </p:cNvPr>
          <p:cNvSpPr/>
          <p:nvPr/>
        </p:nvSpPr>
        <p:spPr>
          <a:xfrm>
            <a:off x="8220269" y="3191069"/>
            <a:ext cx="1119674" cy="5411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xmlns="" id="{2E42DC19-3CE1-407B-BCFF-F32E8C16B84E}"/>
              </a:ext>
            </a:extLst>
          </p:cNvPr>
          <p:cNvSpPr txBox="1"/>
          <p:nvPr/>
        </p:nvSpPr>
        <p:spPr>
          <a:xfrm>
            <a:off x="9339943" y="3022144"/>
            <a:ext cx="2425959" cy="830997"/>
          </a:xfrm>
          <a:prstGeom prst="rect">
            <a:avLst/>
          </a:prstGeom>
          <a:noFill/>
        </p:spPr>
        <p:txBody>
          <a:bodyPr wrap="square" rtlCol="0">
            <a:spAutoFit/>
          </a:bodyPr>
          <a:lstStyle/>
          <a:p>
            <a:r>
              <a:rPr lang="pt-BR" sz="2400" dirty="0" err="1"/>
              <a:t>Integration</a:t>
            </a:r>
            <a:r>
              <a:rPr lang="pt-BR" sz="2400" dirty="0"/>
              <a:t> </a:t>
            </a:r>
            <a:r>
              <a:rPr lang="pt-BR" sz="2400" dirty="0" err="1"/>
              <a:t>with</a:t>
            </a:r>
            <a:endParaRPr lang="pt-BR" sz="2400" dirty="0"/>
          </a:p>
          <a:p>
            <a:r>
              <a:rPr lang="pt-BR" sz="2400" dirty="0" err="1"/>
              <a:t>Urban</a:t>
            </a:r>
            <a:r>
              <a:rPr lang="pt-BR" sz="2400" dirty="0"/>
              <a:t> </a:t>
            </a:r>
            <a:r>
              <a:rPr lang="pt-BR" sz="2400" dirty="0" err="1"/>
              <a:t>planning</a:t>
            </a:r>
            <a:endParaRPr lang="pt-BR" sz="2400" dirty="0"/>
          </a:p>
        </p:txBody>
      </p:sp>
    </p:spTree>
    <p:extLst>
      <p:ext uri="{BB962C8B-B14F-4D97-AF65-F5344CB8AC3E}">
        <p14:creationId xmlns:p14="http://schemas.microsoft.com/office/powerpoint/2010/main" xmlns="" val="1344787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075615F8-B807-416B-8DBB-536E4371AA5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m 6" descr="Uma imagem contendo foto, muitos, jovem, grupo&#10;&#10;Descrição gerada automaticamente">
            <a:extLst>
              <a:ext uri="{FF2B5EF4-FFF2-40B4-BE49-F238E27FC236}">
                <a16:creationId xmlns:a16="http://schemas.microsoft.com/office/drawing/2014/main" xmlns="" id="{73886BF7-8D51-48DB-8B8E-C32CACAA0C11}"/>
              </a:ext>
            </a:extLst>
          </p:cNvPr>
          <p:cNvPicPr>
            <a:picLocks noChangeAspect="1"/>
          </p:cNvPicPr>
          <p:nvPr/>
        </p:nvPicPr>
        <p:blipFill rotWithShape="1">
          <a:blip r:embed="rId2">
            <a:extLst>
              <a:ext uri="{28A0092B-C50C-407E-A947-70E740481C1C}">
                <a14:useLocalDpi xmlns:a14="http://schemas.microsoft.com/office/drawing/2010/main" xmlns="" val="0"/>
              </a:ext>
            </a:extLst>
          </a:blip>
          <a:srcRect b="-4"/>
          <a:stretch/>
        </p:blipFill>
        <p:spPr>
          <a:xfrm>
            <a:off x="-1" y="3691671"/>
            <a:ext cx="2651938" cy="3166331"/>
          </a:xfrm>
          <a:custGeom>
            <a:avLst/>
            <a:gdLst/>
            <a:ahLst/>
            <a:cxnLst/>
            <a:rect l="l" t="t" r="r" b="b"/>
            <a:pathLst>
              <a:path w="2651938" h="3166331">
                <a:moveTo>
                  <a:pt x="0" y="0"/>
                </a:moveTo>
                <a:lnTo>
                  <a:pt x="128434" y="80958"/>
                </a:lnTo>
                <a:cubicBezTo>
                  <a:pt x="680924" y="403734"/>
                  <a:pt x="1283371" y="663298"/>
                  <a:pt x="1667387" y="1181434"/>
                </a:cubicBezTo>
                <a:cubicBezTo>
                  <a:pt x="2063018" y="1715408"/>
                  <a:pt x="2066676" y="2480277"/>
                  <a:pt x="2485971" y="2995293"/>
                </a:cubicBezTo>
                <a:cubicBezTo>
                  <a:pt x="2520026" y="3037146"/>
                  <a:pt x="2556241" y="3076606"/>
                  <a:pt x="2594202" y="3114143"/>
                </a:cubicBezTo>
                <a:lnTo>
                  <a:pt x="2651938" y="3166331"/>
                </a:lnTo>
                <a:lnTo>
                  <a:pt x="0" y="3166331"/>
                </a:lnTo>
                <a:close/>
              </a:path>
            </a:pathLst>
          </a:custGeom>
        </p:spPr>
      </p:pic>
      <p:sp>
        <p:nvSpPr>
          <p:cNvPr id="14" name="Freeform: Shape 13">
            <a:extLst>
              <a:ext uri="{FF2B5EF4-FFF2-40B4-BE49-F238E27FC236}">
                <a16:creationId xmlns:a16="http://schemas.microsoft.com/office/drawing/2014/main" xmlns="" id="{1B7418B6-4C93-44C2-A395-71D883E297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3933825"/>
            <a:ext cx="2431142" cy="2924175"/>
          </a:xfrm>
          <a:custGeom>
            <a:avLst/>
            <a:gdLst>
              <a:gd name="connsiteX0" fmla="*/ 0 w 2431142"/>
              <a:gd name="connsiteY0" fmla="*/ 0 h 2924175"/>
              <a:gd name="connsiteX1" fmla="*/ 3813 w 2431142"/>
              <a:gd name="connsiteY1" fmla="*/ 1480 h 2924175"/>
              <a:gd name="connsiteX2" fmla="*/ 1801293 w 2431142"/>
              <a:gd name="connsiteY2" fmla="*/ 1111068 h 2924175"/>
              <a:gd name="connsiteX3" fmla="*/ 2425734 w 2431142"/>
              <a:gd name="connsiteY3" fmla="*/ 2797078 h 2924175"/>
              <a:gd name="connsiteX4" fmla="*/ 2413860 w 2431142"/>
              <a:gd name="connsiteY4" fmla="*/ 2924175 h 2924175"/>
              <a:gd name="connsiteX5" fmla="*/ 941022 w 2431142"/>
              <a:gd name="connsiteY5" fmla="*/ 2924175 h 2924175"/>
              <a:gd name="connsiteX0" fmla="*/ 0 w 2431142"/>
              <a:gd name="connsiteY0" fmla="*/ 0 h 3015615"/>
              <a:gd name="connsiteX1" fmla="*/ 3813 w 2431142"/>
              <a:gd name="connsiteY1" fmla="*/ 1480 h 3015615"/>
              <a:gd name="connsiteX2" fmla="*/ 1801293 w 2431142"/>
              <a:gd name="connsiteY2" fmla="*/ 1111068 h 3015615"/>
              <a:gd name="connsiteX3" fmla="*/ 2425734 w 2431142"/>
              <a:gd name="connsiteY3" fmla="*/ 2797078 h 3015615"/>
              <a:gd name="connsiteX4" fmla="*/ 2413860 w 2431142"/>
              <a:gd name="connsiteY4" fmla="*/ 2924175 h 3015615"/>
              <a:gd name="connsiteX5" fmla="*/ 1032462 w 2431142"/>
              <a:gd name="connsiteY5" fmla="*/ 3015615 h 3015615"/>
              <a:gd name="connsiteX0" fmla="*/ 0 w 2431142"/>
              <a:gd name="connsiteY0" fmla="*/ 0 h 2924175"/>
              <a:gd name="connsiteX1" fmla="*/ 3813 w 2431142"/>
              <a:gd name="connsiteY1" fmla="*/ 1480 h 2924175"/>
              <a:gd name="connsiteX2" fmla="*/ 1801293 w 2431142"/>
              <a:gd name="connsiteY2" fmla="*/ 1111068 h 2924175"/>
              <a:gd name="connsiteX3" fmla="*/ 2425734 w 2431142"/>
              <a:gd name="connsiteY3" fmla="*/ 2797078 h 2924175"/>
              <a:gd name="connsiteX4" fmla="*/ 2413860 w 2431142"/>
              <a:gd name="connsiteY4" fmla="*/ 2924175 h 2924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1142" h="2924175">
                <a:moveTo>
                  <a:pt x="0" y="0"/>
                </a:moveTo>
                <a:lnTo>
                  <a:pt x="3813" y="1480"/>
                </a:lnTo>
                <a:cubicBezTo>
                  <a:pt x="752659" y="310164"/>
                  <a:pt x="1398401" y="705147"/>
                  <a:pt x="1801293" y="1111068"/>
                </a:cubicBezTo>
                <a:cubicBezTo>
                  <a:pt x="2293323" y="1606409"/>
                  <a:pt x="2465054" y="2204162"/>
                  <a:pt x="2425734" y="2797078"/>
                </a:cubicBezTo>
                <a:lnTo>
                  <a:pt x="2413860" y="2924175"/>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pic>
        <p:nvPicPr>
          <p:cNvPr id="5" name="Imagem 4" descr="Pessoas sentadas em uma cama&#10;&#10;Descrição gerada automaticamente">
            <a:extLst>
              <a:ext uri="{FF2B5EF4-FFF2-40B4-BE49-F238E27FC236}">
                <a16:creationId xmlns:a16="http://schemas.microsoft.com/office/drawing/2014/main" xmlns="" id="{D140E852-0F57-41D9-AD60-8C8AF5C93720}"/>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b="-1"/>
          <a:stretch/>
        </p:blipFill>
        <p:spPr>
          <a:xfrm>
            <a:off x="7695786" y="-1"/>
            <a:ext cx="4496214" cy="4712444"/>
          </a:xfrm>
          <a:custGeom>
            <a:avLst/>
            <a:gdLst/>
            <a:ahLst/>
            <a:cxnLst/>
            <a:rect l="l" t="t" r="r" b="b"/>
            <a:pathLst>
              <a:path w="4496214" h="4712444">
                <a:moveTo>
                  <a:pt x="520805" y="0"/>
                </a:moveTo>
                <a:lnTo>
                  <a:pt x="4496214" y="0"/>
                </a:lnTo>
                <a:lnTo>
                  <a:pt x="4496214" y="2870874"/>
                </a:lnTo>
                <a:lnTo>
                  <a:pt x="4327504" y="2986301"/>
                </a:lnTo>
                <a:cubicBezTo>
                  <a:pt x="4258159" y="3033104"/>
                  <a:pt x="4191380" y="3077964"/>
                  <a:pt x="4128523" y="3121316"/>
                </a:cubicBezTo>
                <a:cubicBezTo>
                  <a:pt x="3416510" y="3613182"/>
                  <a:pt x="2702940" y="4104035"/>
                  <a:pt x="1946719" y="4514203"/>
                </a:cubicBezTo>
                <a:cubicBezTo>
                  <a:pt x="1506382" y="4753298"/>
                  <a:pt x="872113" y="4891401"/>
                  <a:pt x="393090" y="4234003"/>
                </a:cubicBezTo>
                <a:cubicBezTo>
                  <a:pt x="73281" y="3794802"/>
                  <a:pt x="-2478" y="3209529"/>
                  <a:pt x="62" y="2727368"/>
                </a:cubicBezTo>
                <a:cubicBezTo>
                  <a:pt x="5227" y="1750794"/>
                  <a:pt x="200135" y="818862"/>
                  <a:pt x="513680" y="17175"/>
                </a:cubicBezTo>
                <a:close/>
              </a:path>
            </a:pathLst>
          </a:custGeom>
        </p:spPr>
      </p:pic>
      <p:sp>
        <p:nvSpPr>
          <p:cNvPr id="16" name="Freeform: Shape 15">
            <a:extLst>
              <a:ext uri="{FF2B5EF4-FFF2-40B4-BE49-F238E27FC236}">
                <a16:creationId xmlns:a16="http://schemas.microsoft.com/office/drawing/2014/main" xmlns="" id="{5347BD87-DF2B-4DDE-A683-F9B591E996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43800" y="16663"/>
            <a:ext cx="4648201" cy="4555336"/>
          </a:xfrm>
          <a:custGeom>
            <a:avLst/>
            <a:gdLst>
              <a:gd name="connsiteX0" fmla="*/ 520805 w 4496214"/>
              <a:gd name="connsiteY0" fmla="*/ 0 h 4712444"/>
              <a:gd name="connsiteX1" fmla="*/ 4496214 w 4496214"/>
              <a:gd name="connsiteY1" fmla="*/ 0 h 4712444"/>
              <a:gd name="connsiteX2" fmla="*/ 4496214 w 4496214"/>
              <a:gd name="connsiteY2" fmla="*/ 2870874 h 4712444"/>
              <a:gd name="connsiteX3" fmla="*/ 4327504 w 4496214"/>
              <a:gd name="connsiteY3" fmla="*/ 2986301 h 4712444"/>
              <a:gd name="connsiteX4" fmla="*/ 4128523 w 4496214"/>
              <a:gd name="connsiteY4" fmla="*/ 3121316 h 4712444"/>
              <a:gd name="connsiteX5" fmla="*/ 1946719 w 4496214"/>
              <a:gd name="connsiteY5" fmla="*/ 4514203 h 4712444"/>
              <a:gd name="connsiteX6" fmla="*/ 393090 w 4496214"/>
              <a:gd name="connsiteY6" fmla="*/ 4234003 h 4712444"/>
              <a:gd name="connsiteX7" fmla="*/ 62 w 4496214"/>
              <a:gd name="connsiteY7" fmla="*/ 2727368 h 4712444"/>
              <a:gd name="connsiteX8" fmla="*/ 513680 w 4496214"/>
              <a:gd name="connsiteY8" fmla="*/ 17175 h 4712444"/>
              <a:gd name="connsiteX0" fmla="*/ 4496214 w 4496214"/>
              <a:gd name="connsiteY0" fmla="*/ 0 h 4712444"/>
              <a:gd name="connsiteX1" fmla="*/ 4496214 w 4496214"/>
              <a:gd name="connsiteY1" fmla="*/ 2870874 h 4712444"/>
              <a:gd name="connsiteX2" fmla="*/ 4327504 w 4496214"/>
              <a:gd name="connsiteY2" fmla="*/ 2986301 h 4712444"/>
              <a:gd name="connsiteX3" fmla="*/ 4128523 w 4496214"/>
              <a:gd name="connsiteY3" fmla="*/ 3121316 h 4712444"/>
              <a:gd name="connsiteX4" fmla="*/ 1946719 w 4496214"/>
              <a:gd name="connsiteY4" fmla="*/ 4514203 h 4712444"/>
              <a:gd name="connsiteX5" fmla="*/ 393090 w 4496214"/>
              <a:gd name="connsiteY5" fmla="*/ 4234003 h 4712444"/>
              <a:gd name="connsiteX6" fmla="*/ 62 w 4496214"/>
              <a:gd name="connsiteY6" fmla="*/ 2727368 h 4712444"/>
              <a:gd name="connsiteX7" fmla="*/ 513680 w 4496214"/>
              <a:gd name="connsiteY7" fmla="*/ 17175 h 4712444"/>
              <a:gd name="connsiteX8" fmla="*/ 610729 w 4496214"/>
              <a:gd name="connsiteY8" fmla="*/ 94249 h 4712444"/>
              <a:gd name="connsiteX0" fmla="*/ 4496214 w 4496214"/>
              <a:gd name="connsiteY0" fmla="*/ 2853983 h 4695553"/>
              <a:gd name="connsiteX1" fmla="*/ 4327504 w 4496214"/>
              <a:gd name="connsiteY1" fmla="*/ 2969410 h 4695553"/>
              <a:gd name="connsiteX2" fmla="*/ 4128523 w 4496214"/>
              <a:gd name="connsiteY2" fmla="*/ 3104425 h 4695553"/>
              <a:gd name="connsiteX3" fmla="*/ 1946719 w 4496214"/>
              <a:gd name="connsiteY3" fmla="*/ 4497312 h 4695553"/>
              <a:gd name="connsiteX4" fmla="*/ 393090 w 4496214"/>
              <a:gd name="connsiteY4" fmla="*/ 4217112 h 4695553"/>
              <a:gd name="connsiteX5" fmla="*/ 62 w 4496214"/>
              <a:gd name="connsiteY5" fmla="*/ 2710477 h 4695553"/>
              <a:gd name="connsiteX6" fmla="*/ 513680 w 4496214"/>
              <a:gd name="connsiteY6" fmla="*/ 284 h 4695553"/>
              <a:gd name="connsiteX7" fmla="*/ 610729 w 4496214"/>
              <a:gd name="connsiteY7" fmla="*/ 77358 h 4695553"/>
              <a:gd name="connsiteX0" fmla="*/ 4496214 w 4496214"/>
              <a:gd name="connsiteY0" fmla="*/ 2853699 h 4695269"/>
              <a:gd name="connsiteX1" fmla="*/ 4327504 w 4496214"/>
              <a:gd name="connsiteY1" fmla="*/ 2969126 h 4695269"/>
              <a:gd name="connsiteX2" fmla="*/ 4128523 w 4496214"/>
              <a:gd name="connsiteY2" fmla="*/ 3104141 h 4695269"/>
              <a:gd name="connsiteX3" fmla="*/ 1946719 w 4496214"/>
              <a:gd name="connsiteY3" fmla="*/ 4497028 h 4695269"/>
              <a:gd name="connsiteX4" fmla="*/ 393090 w 4496214"/>
              <a:gd name="connsiteY4" fmla="*/ 4216828 h 4695269"/>
              <a:gd name="connsiteX5" fmla="*/ 62 w 4496214"/>
              <a:gd name="connsiteY5" fmla="*/ 2710193 h 4695269"/>
              <a:gd name="connsiteX6" fmla="*/ 513680 w 4496214"/>
              <a:gd name="connsiteY6" fmla="*/ 0 h 46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6214" h="4695269">
                <a:moveTo>
                  <a:pt x="4496214" y="2853699"/>
                </a:moveTo>
                <a:lnTo>
                  <a:pt x="4327504" y="2969126"/>
                </a:lnTo>
                <a:lnTo>
                  <a:pt x="4128523" y="3104141"/>
                </a:lnTo>
                <a:cubicBezTo>
                  <a:pt x="3416510" y="3596007"/>
                  <a:pt x="2702940" y="4086860"/>
                  <a:pt x="1946719" y="4497028"/>
                </a:cubicBezTo>
                <a:cubicBezTo>
                  <a:pt x="1506382" y="4736123"/>
                  <a:pt x="872113" y="4874226"/>
                  <a:pt x="393090" y="4216828"/>
                </a:cubicBezTo>
                <a:cubicBezTo>
                  <a:pt x="73281" y="3777627"/>
                  <a:pt x="-2478" y="3192354"/>
                  <a:pt x="62" y="2710193"/>
                </a:cubicBezTo>
                <a:cubicBezTo>
                  <a:pt x="5227" y="1733619"/>
                  <a:pt x="200135" y="801687"/>
                  <a:pt x="513680" y="0"/>
                </a:cubicBez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sp>
        <p:nvSpPr>
          <p:cNvPr id="3" name="Espaço Reservado para Conteúdo 2">
            <a:extLst>
              <a:ext uri="{FF2B5EF4-FFF2-40B4-BE49-F238E27FC236}">
                <a16:creationId xmlns:a16="http://schemas.microsoft.com/office/drawing/2014/main" xmlns="" id="{58A8CBA7-4B49-47F6-B330-DAF2AEFCD54F}"/>
              </a:ext>
            </a:extLst>
          </p:cNvPr>
          <p:cNvSpPr>
            <a:spLocks noGrp="1"/>
          </p:cNvSpPr>
          <p:nvPr>
            <p:ph idx="1"/>
          </p:nvPr>
        </p:nvSpPr>
        <p:spPr>
          <a:xfrm>
            <a:off x="3810000" y="1524000"/>
            <a:ext cx="3564834" cy="4580083"/>
          </a:xfrm>
        </p:spPr>
        <p:txBody>
          <a:bodyPr>
            <a:normAutofit/>
          </a:bodyPr>
          <a:lstStyle/>
          <a:p>
            <a:pPr>
              <a:lnSpc>
                <a:spcPct val="115000"/>
              </a:lnSpc>
            </a:pPr>
            <a:r>
              <a:rPr lang="en-US" sz="2200" dirty="0"/>
              <a:t>Through mapping, a social group identifies situations they would like to change. </a:t>
            </a:r>
          </a:p>
          <a:p>
            <a:pPr>
              <a:lnSpc>
                <a:spcPct val="115000"/>
              </a:lnSpc>
            </a:pPr>
            <a:r>
              <a:rPr lang="en-US" sz="2200" dirty="0"/>
              <a:t>This collective practice can provide awareness, being therefore a tool for </a:t>
            </a:r>
            <a:r>
              <a:rPr lang="en-US" sz="2200" b="1" dirty="0"/>
              <a:t>learning, engagement, action and change.</a:t>
            </a:r>
            <a:endParaRPr lang="pt-BR" sz="2200" b="1" dirty="0"/>
          </a:p>
        </p:txBody>
      </p:sp>
      <p:sp>
        <p:nvSpPr>
          <p:cNvPr id="2" name="Título 1">
            <a:extLst>
              <a:ext uri="{FF2B5EF4-FFF2-40B4-BE49-F238E27FC236}">
                <a16:creationId xmlns:a16="http://schemas.microsoft.com/office/drawing/2014/main" xmlns="" id="{786923D3-3BD9-4D49-84DF-4B02905D4CD4}"/>
              </a:ext>
            </a:extLst>
          </p:cNvPr>
          <p:cNvSpPr>
            <a:spLocks noGrp="1"/>
          </p:cNvSpPr>
          <p:nvPr>
            <p:ph type="title"/>
          </p:nvPr>
        </p:nvSpPr>
        <p:spPr>
          <a:xfrm>
            <a:off x="762000" y="1524000"/>
            <a:ext cx="3048000" cy="1524000"/>
          </a:xfrm>
        </p:spPr>
        <p:txBody>
          <a:bodyPr anchor="t">
            <a:normAutofit/>
          </a:bodyPr>
          <a:lstStyle/>
          <a:p>
            <a:r>
              <a:rPr lang="pt-BR" sz="3200"/>
              <a:t>Mapping and integration</a:t>
            </a:r>
          </a:p>
        </p:txBody>
      </p:sp>
      <p:sp>
        <p:nvSpPr>
          <p:cNvPr id="4" name="CaixaDeTexto 3">
            <a:extLst>
              <a:ext uri="{FF2B5EF4-FFF2-40B4-BE49-F238E27FC236}">
                <a16:creationId xmlns:a16="http://schemas.microsoft.com/office/drawing/2014/main" xmlns="" id="{525999A5-74ED-4DEE-9B2D-8F1457EF5597}"/>
              </a:ext>
            </a:extLst>
          </p:cNvPr>
          <p:cNvSpPr txBox="1"/>
          <p:nvPr/>
        </p:nvSpPr>
        <p:spPr>
          <a:xfrm>
            <a:off x="9648112" y="4424161"/>
            <a:ext cx="2459199" cy="369332"/>
          </a:xfrm>
          <a:prstGeom prst="rect">
            <a:avLst/>
          </a:prstGeom>
          <a:noFill/>
        </p:spPr>
        <p:txBody>
          <a:bodyPr wrap="none" rtlCol="0">
            <a:spAutoFit/>
          </a:bodyPr>
          <a:lstStyle/>
          <a:p>
            <a:pPr>
              <a:spcAft>
                <a:spcPts val="600"/>
              </a:spcAft>
            </a:pPr>
            <a:r>
              <a:rPr lang="pt-BR" dirty="0">
                <a:solidFill>
                  <a:schemeClr val="bg1"/>
                </a:solidFill>
              </a:rPr>
              <a:t>Projeto </a:t>
            </a:r>
            <a:r>
              <a:rPr lang="pt-BR" dirty="0" err="1">
                <a:solidFill>
                  <a:schemeClr val="bg1"/>
                </a:solidFill>
              </a:rPr>
              <a:t>Resnexus</a:t>
            </a:r>
            <a:r>
              <a:rPr lang="pt-BR" dirty="0">
                <a:solidFill>
                  <a:schemeClr val="bg1"/>
                </a:solidFill>
              </a:rPr>
              <a:t> USP</a:t>
            </a:r>
          </a:p>
        </p:txBody>
      </p:sp>
    </p:spTree>
    <p:extLst>
      <p:ext uri="{BB962C8B-B14F-4D97-AF65-F5344CB8AC3E}">
        <p14:creationId xmlns:p14="http://schemas.microsoft.com/office/powerpoint/2010/main" xmlns="" val="4014773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987A0FBA-CC04-4256-A8EB-BB3C543E98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7AAAEFFF-22F8-40BE-B832-9CC2F2ECAAE0}"/>
              </a:ext>
            </a:extLst>
          </p:cNvPr>
          <p:cNvPicPr>
            <a:picLocks noChangeAspect="1"/>
          </p:cNvPicPr>
          <p:nvPr/>
        </p:nvPicPr>
        <p:blipFill rotWithShape="1">
          <a:blip r:embed="rId2" cstate="screen"/>
          <a:srcRect r="-1" b="-1"/>
          <a:stretch/>
        </p:blipFill>
        <p:spPr>
          <a:xfrm>
            <a:off x="2" y="10"/>
            <a:ext cx="5578823" cy="6028246"/>
          </a:xfrm>
          <a:custGeom>
            <a:avLst/>
            <a:gdLst/>
            <a:ahLst/>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p:spPr>
      </p:pic>
      <p:sp>
        <p:nvSpPr>
          <p:cNvPr id="11" name="Freeform: Shape 10">
            <a:extLst>
              <a:ext uri="{FF2B5EF4-FFF2-40B4-BE49-F238E27FC236}">
                <a16:creationId xmlns:a16="http://schemas.microsoft.com/office/drawing/2014/main" xmlns="" id="{E633B38B-B87A-4288-A20F-0223A6C27A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3" name="Espaço Reservado para Conteúdo 2">
            <a:extLst>
              <a:ext uri="{FF2B5EF4-FFF2-40B4-BE49-F238E27FC236}">
                <a16:creationId xmlns:a16="http://schemas.microsoft.com/office/drawing/2014/main" xmlns="" id="{FD648324-F508-4F18-BAC0-E4E1B2153FCC}"/>
              </a:ext>
            </a:extLst>
          </p:cNvPr>
          <p:cNvSpPr>
            <a:spLocks noGrp="1"/>
          </p:cNvSpPr>
          <p:nvPr>
            <p:ph idx="1"/>
          </p:nvPr>
        </p:nvSpPr>
        <p:spPr>
          <a:xfrm>
            <a:off x="6096000" y="2286000"/>
            <a:ext cx="5334000" cy="3810001"/>
          </a:xfrm>
        </p:spPr>
        <p:txBody>
          <a:bodyPr>
            <a:normAutofit/>
          </a:bodyPr>
          <a:lstStyle/>
          <a:p>
            <a:r>
              <a:rPr lang="pt-BR" sz="2400" dirty="0"/>
              <a:t>Guarulhos, </a:t>
            </a:r>
            <a:r>
              <a:rPr lang="pt-BR" sz="2400" dirty="0" err="1"/>
              <a:t>Brazil</a:t>
            </a:r>
            <a:endParaRPr lang="pt-BR" sz="2400" dirty="0"/>
          </a:p>
          <a:p>
            <a:r>
              <a:rPr lang="pt-BR" sz="2400" dirty="0"/>
              <a:t>São Paulo, </a:t>
            </a:r>
            <a:r>
              <a:rPr lang="pt-BR" sz="2400" dirty="0" err="1"/>
              <a:t>Brazil</a:t>
            </a:r>
            <a:endParaRPr lang="pt-BR" sz="2400" dirty="0"/>
          </a:p>
        </p:txBody>
      </p:sp>
      <p:sp>
        <p:nvSpPr>
          <p:cNvPr id="2" name="Título 1">
            <a:extLst>
              <a:ext uri="{FF2B5EF4-FFF2-40B4-BE49-F238E27FC236}">
                <a16:creationId xmlns:a16="http://schemas.microsoft.com/office/drawing/2014/main" xmlns="" id="{BFA1EBFE-0EE4-4C5A-AB09-454B8730930E}"/>
              </a:ext>
            </a:extLst>
          </p:cNvPr>
          <p:cNvSpPr>
            <a:spLocks noGrp="1"/>
          </p:cNvSpPr>
          <p:nvPr>
            <p:ph type="title"/>
          </p:nvPr>
        </p:nvSpPr>
        <p:spPr>
          <a:xfrm>
            <a:off x="6096000" y="762000"/>
            <a:ext cx="5334000" cy="1524000"/>
          </a:xfrm>
        </p:spPr>
        <p:txBody>
          <a:bodyPr>
            <a:normAutofit/>
          </a:bodyPr>
          <a:lstStyle/>
          <a:p>
            <a:r>
              <a:rPr lang="pt-BR" sz="3200" dirty="0" err="1"/>
              <a:t>Application</a:t>
            </a:r>
            <a:r>
              <a:rPr lang="pt-BR" sz="3200" dirty="0"/>
              <a:t> </a:t>
            </a:r>
            <a:r>
              <a:rPr lang="pt-BR" sz="3200" dirty="0" err="1"/>
              <a:t>of</a:t>
            </a:r>
            <a:r>
              <a:rPr lang="pt-BR" sz="3200" dirty="0"/>
              <a:t> </a:t>
            </a:r>
            <a:r>
              <a:rPr lang="pt-BR" sz="3200" dirty="0" err="1"/>
              <a:t>Participatory</a:t>
            </a:r>
            <a:r>
              <a:rPr lang="pt-BR" sz="3200" dirty="0"/>
              <a:t> Mapping in </a:t>
            </a:r>
            <a:r>
              <a:rPr lang="pt-BR" sz="3200" dirty="0" err="1"/>
              <a:t>two</a:t>
            </a:r>
            <a:r>
              <a:rPr lang="pt-BR" sz="3200" dirty="0"/>
              <a:t> </a:t>
            </a:r>
            <a:r>
              <a:rPr lang="pt-BR" sz="3200" dirty="0" err="1"/>
              <a:t>brazilian</a:t>
            </a:r>
            <a:r>
              <a:rPr lang="pt-BR" sz="3200" dirty="0"/>
              <a:t> informal </a:t>
            </a:r>
            <a:r>
              <a:rPr lang="pt-BR" sz="3200" dirty="0" err="1"/>
              <a:t>settlements</a:t>
            </a:r>
            <a:endParaRPr lang="pt-BR" sz="3200" dirty="0"/>
          </a:p>
        </p:txBody>
      </p:sp>
    </p:spTree>
    <p:extLst>
      <p:ext uri="{BB962C8B-B14F-4D97-AF65-F5344CB8AC3E}">
        <p14:creationId xmlns:p14="http://schemas.microsoft.com/office/powerpoint/2010/main" xmlns="" val="158786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xmlns="" id="{A6EF5A53-0A64-4CA5-B9C7-1CB97CB5CF1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27" name="Freeform: Shape 26">
            <a:extLst>
              <a:ext uri="{FF2B5EF4-FFF2-40B4-BE49-F238E27FC236}">
                <a16:creationId xmlns:a16="http://schemas.microsoft.com/office/drawing/2014/main" xmlns="" id="{34ABFBEA-4EB0-4D02-A2C0-1733CD3D6F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29" name="Freeform: Shape 28">
            <a:extLst>
              <a:ext uri="{FF2B5EF4-FFF2-40B4-BE49-F238E27FC236}">
                <a16:creationId xmlns:a16="http://schemas.microsoft.com/office/drawing/2014/main" xmlns="" id="{19E083F6-57F4-487B-A766-EA0462B1EED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31" name="Rectangle 30">
            <a:extLst>
              <a:ext uri="{FF2B5EF4-FFF2-40B4-BE49-F238E27FC236}">
                <a16:creationId xmlns:a16="http://schemas.microsoft.com/office/drawing/2014/main" xmlns="" id="{7A18C9FB-EC4C-4DAE-8F7D-C6E5AF6079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ítulo 1">
            <a:extLst>
              <a:ext uri="{FF2B5EF4-FFF2-40B4-BE49-F238E27FC236}">
                <a16:creationId xmlns:a16="http://schemas.microsoft.com/office/drawing/2014/main" xmlns="" id="{623E9A3D-A178-4CCB-B318-28D45F606F6E}"/>
              </a:ext>
            </a:extLst>
          </p:cNvPr>
          <p:cNvSpPr>
            <a:spLocks noGrp="1"/>
          </p:cNvSpPr>
          <p:nvPr>
            <p:ph type="title"/>
          </p:nvPr>
        </p:nvSpPr>
        <p:spPr>
          <a:xfrm>
            <a:off x="761999" y="762000"/>
            <a:ext cx="3162301" cy="3048000"/>
          </a:xfrm>
        </p:spPr>
        <p:txBody>
          <a:bodyPr vert="horz" lIns="91440" tIns="45720" rIns="91440" bIns="45720" rtlCol="0" anchor="b">
            <a:normAutofit/>
          </a:bodyPr>
          <a:lstStyle/>
          <a:p>
            <a:r>
              <a:rPr lang="en-US" b="1" kern="1200" dirty="0">
                <a:solidFill>
                  <a:schemeClr val="tx1"/>
                </a:solidFill>
                <a:latin typeface="+mj-lt"/>
                <a:ea typeface="+mj-ea"/>
                <a:cs typeface="+mj-cs"/>
              </a:rPr>
              <a:t>Guarulhos, São Paulo state</a:t>
            </a:r>
          </a:p>
        </p:txBody>
      </p:sp>
      <p:sp>
        <p:nvSpPr>
          <p:cNvPr id="33" name="Freeform: Shape 32">
            <a:extLst>
              <a:ext uri="{FF2B5EF4-FFF2-40B4-BE49-F238E27FC236}">
                <a16:creationId xmlns:a16="http://schemas.microsoft.com/office/drawing/2014/main" xmlns="" id="{A0B0D064-49EC-422C-B83B-1EF0154627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10653162" y="-776838"/>
            <a:ext cx="762001"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latin typeface="Avenir Next LT Pro" panose="020B0504020202020204" pitchFamily="34" charset="0"/>
            </a:endParaRPr>
          </a:p>
        </p:txBody>
      </p:sp>
      <p:grpSp>
        <p:nvGrpSpPr>
          <p:cNvPr id="35" name="Group 34">
            <a:extLst>
              <a:ext uri="{FF2B5EF4-FFF2-40B4-BE49-F238E27FC236}">
                <a16:creationId xmlns:a16="http://schemas.microsoft.com/office/drawing/2014/main" xmlns="" id="{97BD10BA-973B-4A2D-B0D3-232F303EE6F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flipH="1">
            <a:off x="-1" y="5829359"/>
            <a:ext cx="4333875" cy="1028642"/>
            <a:chOff x="7153921" y="5829359"/>
            <a:chExt cx="5038079" cy="1028642"/>
          </a:xfrm>
        </p:grpSpPr>
        <p:sp>
          <p:nvSpPr>
            <p:cNvPr id="36" name="Freeform: Shape 35">
              <a:extLst>
                <a:ext uri="{FF2B5EF4-FFF2-40B4-BE49-F238E27FC236}">
                  <a16:creationId xmlns:a16="http://schemas.microsoft.com/office/drawing/2014/main" xmlns="" id="{687A88DB-DE70-4706-9273-203D5AD3C64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963906" y="5913098"/>
              <a:ext cx="4228094" cy="944903"/>
            </a:xfrm>
            <a:custGeom>
              <a:avLst/>
              <a:gdLst>
                <a:gd name="connsiteX0" fmla="*/ 1673074 w 4228094"/>
                <a:gd name="connsiteY0" fmla="*/ 230 h 1137038"/>
                <a:gd name="connsiteX1" fmla="*/ 3676781 w 4228094"/>
                <a:gd name="connsiteY1" fmla="*/ 298555 h 1137038"/>
                <a:gd name="connsiteX2" fmla="*/ 4025527 w 4228094"/>
                <a:gd name="connsiteY2" fmla="*/ 425010 h 1137038"/>
                <a:gd name="connsiteX3" fmla="*/ 4228094 w 4228094"/>
                <a:gd name="connsiteY3" fmla="*/ 494088 h 1137038"/>
                <a:gd name="connsiteX4" fmla="*/ 4228094 w 4228094"/>
                <a:gd name="connsiteY4" fmla="*/ 1137038 h 1137038"/>
                <a:gd name="connsiteX5" fmla="*/ 0 w 4228094"/>
                <a:gd name="connsiteY5" fmla="*/ 1137038 h 1137038"/>
                <a:gd name="connsiteX6" fmla="*/ 18109 w 4228094"/>
                <a:gd name="connsiteY6" fmla="*/ 1068877 h 1137038"/>
                <a:gd name="connsiteX7" fmla="*/ 362264 w 4228094"/>
                <a:gd name="connsiteY7" fmla="*/ 366637 h 1137038"/>
                <a:gd name="connsiteX8" fmla="*/ 1386499 w 4228094"/>
                <a:gd name="connsiteY8" fmla="*/ 1522 h 1137038"/>
                <a:gd name="connsiteX9" fmla="*/ 1673074 w 4228094"/>
                <a:gd name="connsiteY9" fmla="*/ 230 h 113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8094" h="1137038">
                  <a:moveTo>
                    <a:pt x="1673074" y="230"/>
                  </a:moveTo>
                  <a:cubicBezTo>
                    <a:pt x="2346512" y="4287"/>
                    <a:pt x="3048424" y="63583"/>
                    <a:pt x="3676781" y="298555"/>
                  </a:cubicBezTo>
                  <a:cubicBezTo>
                    <a:pt x="3793275" y="342114"/>
                    <a:pt x="3909477" y="384216"/>
                    <a:pt x="4025527" y="425010"/>
                  </a:cubicBezTo>
                  <a:lnTo>
                    <a:pt x="4228094" y="494088"/>
                  </a:lnTo>
                  <a:lnTo>
                    <a:pt x="4228094" y="1137038"/>
                  </a:lnTo>
                  <a:lnTo>
                    <a:pt x="0" y="1137038"/>
                  </a:lnTo>
                  <a:lnTo>
                    <a:pt x="18109" y="1068877"/>
                  </a:lnTo>
                  <a:cubicBezTo>
                    <a:pt x="95047" y="799139"/>
                    <a:pt x="194962" y="542008"/>
                    <a:pt x="362264" y="366637"/>
                  </a:cubicBezTo>
                  <a:cubicBezTo>
                    <a:pt x="622229" y="94062"/>
                    <a:pt x="1015836" y="6565"/>
                    <a:pt x="1386499" y="1522"/>
                  </a:cubicBezTo>
                  <a:cubicBezTo>
                    <a:pt x="1481245" y="198"/>
                    <a:pt x="1576869" y="-349"/>
                    <a:pt x="1673074"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500">
                <a:solidFill>
                  <a:schemeClr val="bg1"/>
                </a:solidFill>
                <a:latin typeface="Avenir Next LT Pro" panose="020B0504020202020204" pitchFamily="34" charset="0"/>
              </a:endParaRPr>
            </a:p>
          </p:txBody>
        </p:sp>
        <p:sp>
          <p:nvSpPr>
            <p:cNvPr id="37" name="Freeform: Shape 36">
              <a:extLst>
                <a:ext uri="{FF2B5EF4-FFF2-40B4-BE49-F238E27FC236}">
                  <a16:creationId xmlns:a16="http://schemas.microsoft.com/office/drawing/2014/main" xmlns="" id="{EA99C8FD-E836-4A5D-A41C-145B88F0E29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153921" y="5829359"/>
              <a:ext cx="5038078" cy="1028642"/>
            </a:xfrm>
            <a:custGeom>
              <a:avLst/>
              <a:gdLst>
                <a:gd name="connsiteX0" fmla="*/ 1576991 w 5038078"/>
                <a:gd name="connsiteY0" fmla="*/ 210 h 1238015"/>
                <a:gd name="connsiteX1" fmla="*/ 3403320 w 5038078"/>
                <a:gd name="connsiteY1" fmla="*/ 272125 h 1238015"/>
                <a:gd name="connsiteX2" fmla="*/ 4672870 w 5038078"/>
                <a:gd name="connsiteY2" fmla="*/ 693604 h 1238015"/>
                <a:gd name="connsiteX3" fmla="*/ 5038078 w 5038078"/>
                <a:gd name="connsiteY3" fmla="*/ 795929 h 1238015"/>
                <a:gd name="connsiteX4" fmla="*/ 5038078 w 5038078"/>
                <a:gd name="connsiteY4" fmla="*/ 1238015 h 1238015"/>
                <a:gd name="connsiteX5" fmla="*/ 0 w 5038078"/>
                <a:gd name="connsiteY5" fmla="*/ 1238015 h 1238015"/>
                <a:gd name="connsiteX6" fmla="*/ 19230 w 5038078"/>
                <a:gd name="connsiteY6" fmla="*/ 1159819 h 1238015"/>
                <a:gd name="connsiteX7" fmla="*/ 382219 w 5038078"/>
                <a:gd name="connsiteY7" fmla="*/ 334180 h 1238015"/>
                <a:gd name="connsiteX8" fmla="*/ 1315784 w 5038078"/>
                <a:gd name="connsiteY8" fmla="*/ 1388 h 1238015"/>
                <a:gd name="connsiteX9" fmla="*/ 1576991 w 5038078"/>
                <a:gd name="connsiteY9" fmla="*/ 210 h 1238015"/>
                <a:gd name="connsiteX0" fmla="*/ 0 w 5129518"/>
                <a:gd name="connsiteY0" fmla="*/ 1237805 h 1329245"/>
                <a:gd name="connsiteX1" fmla="*/ 19230 w 5129518"/>
                <a:gd name="connsiteY1" fmla="*/ 1159609 h 1329245"/>
                <a:gd name="connsiteX2" fmla="*/ 382219 w 5129518"/>
                <a:gd name="connsiteY2" fmla="*/ 333970 h 1329245"/>
                <a:gd name="connsiteX3" fmla="*/ 1315784 w 5129518"/>
                <a:gd name="connsiteY3" fmla="*/ 1178 h 1329245"/>
                <a:gd name="connsiteX4" fmla="*/ 1576991 w 5129518"/>
                <a:gd name="connsiteY4" fmla="*/ 0 h 1329245"/>
                <a:gd name="connsiteX5" fmla="*/ 3403320 w 5129518"/>
                <a:gd name="connsiteY5" fmla="*/ 271915 h 1329245"/>
                <a:gd name="connsiteX6" fmla="*/ 4672870 w 5129518"/>
                <a:gd name="connsiteY6" fmla="*/ 693394 h 1329245"/>
                <a:gd name="connsiteX7" fmla="*/ 5038078 w 5129518"/>
                <a:gd name="connsiteY7" fmla="*/ 795719 h 1329245"/>
                <a:gd name="connsiteX8" fmla="*/ 5129518 w 5129518"/>
                <a:gd name="connsiteY8" fmla="*/ 1329245 h 1329245"/>
                <a:gd name="connsiteX0" fmla="*/ 0 w 5129518"/>
                <a:gd name="connsiteY0" fmla="*/ 1237805 h 1329245"/>
                <a:gd name="connsiteX1" fmla="*/ 19230 w 5129518"/>
                <a:gd name="connsiteY1" fmla="*/ 1159609 h 1329245"/>
                <a:gd name="connsiteX2" fmla="*/ 382219 w 5129518"/>
                <a:gd name="connsiteY2" fmla="*/ 333970 h 1329245"/>
                <a:gd name="connsiteX3" fmla="*/ 1315784 w 5129518"/>
                <a:gd name="connsiteY3" fmla="*/ 1178 h 1329245"/>
                <a:gd name="connsiteX4" fmla="*/ 1576991 w 5129518"/>
                <a:gd name="connsiteY4" fmla="*/ 0 h 1329245"/>
                <a:gd name="connsiteX5" fmla="*/ 3403320 w 5129518"/>
                <a:gd name="connsiteY5" fmla="*/ 271915 h 1329245"/>
                <a:gd name="connsiteX6" fmla="*/ 4672870 w 5129518"/>
                <a:gd name="connsiteY6" fmla="*/ 693394 h 1329245"/>
                <a:gd name="connsiteX7" fmla="*/ 5038078 w 5129518"/>
                <a:gd name="connsiteY7" fmla="*/ 795719 h 1329245"/>
                <a:gd name="connsiteX8" fmla="*/ 5129518 w 5129518"/>
                <a:gd name="connsiteY8" fmla="*/ 1329245 h 1329245"/>
                <a:gd name="connsiteX0" fmla="*/ 0 w 5049689"/>
                <a:gd name="connsiteY0" fmla="*/ 1237805 h 1423588"/>
                <a:gd name="connsiteX1" fmla="*/ 19230 w 5049689"/>
                <a:gd name="connsiteY1" fmla="*/ 1159609 h 1423588"/>
                <a:gd name="connsiteX2" fmla="*/ 382219 w 5049689"/>
                <a:gd name="connsiteY2" fmla="*/ 333970 h 1423588"/>
                <a:gd name="connsiteX3" fmla="*/ 1315784 w 5049689"/>
                <a:gd name="connsiteY3" fmla="*/ 1178 h 1423588"/>
                <a:gd name="connsiteX4" fmla="*/ 1576991 w 5049689"/>
                <a:gd name="connsiteY4" fmla="*/ 0 h 1423588"/>
                <a:gd name="connsiteX5" fmla="*/ 3403320 w 5049689"/>
                <a:gd name="connsiteY5" fmla="*/ 271915 h 1423588"/>
                <a:gd name="connsiteX6" fmla="*/ 4672870 w 5049689"/>
                <a:gd name="connsiteY6" fmla="*/ 693394 h 1423588"/>
                <a:gd name="connsiteX7" fmla="*/ 5038078 w 5049689"/>
                <a:gd name="connsiteY7" fmla="*/ 795719 h 1423588"/>
                <a:gd name="connsiteX8" fmla="*/ 5049689 w 5049689"/>
                <a:gd name="connsiteY8" fmla="*/ 1423588 h 1423588"/>
                <a:gd name="connsiteX0" fmla="*/ 0 w 5038078"/>
                <a:gd name="connsiteY0" fmla="*/ 1237805 h 1237805"/>
                <a:gd name="connsiteX1" fmla="*/ 19230 w 5038078"/>
                <a:gd name="connsiteY1" fmla="*/ 1159609 h 1237805"/>
                <a:gd name="connsiteX2" fmla="*/ 382219 w 5038078"/>
                <a:gd name="connsiteY2" fmla="*/ 333970 h 1237805"/>
                <a:gd name="connsiteX3" fmla="*/ 1315784 w 5038078"/>
                <a:gd name="connsiteY3" fmla="*/ 1178 h 1237805"/>
                <a:gd name="connsiteX4" fmla="*/ 1576991 w 5038078"/>
                <a:gd name="connsiteY4" fmla="*/ 0 h 1237805"/>
                <a:gd name="connsiteX5" fmla="*/ 3403320 w 5038078"/>
                <a:gd name="connsiteY5" fmla="*/ 271915 h 1237805"/>
                <a:gd name="connsiteX6" fmla="*/ 4672870 w 5038078"/>
                <a:gd name="connsiteY6" fmla="*/ 693394 h 1237805"/>
                <a:gd name="connsiteX7" fmla="*/ 5038078 w 5038078"/>
                <a:gd name="connsiteY7" fmla="*/ 795719 h 123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8078" h="1237805">
                  <a:moveTo>
                    <a:pt x="0" y="1237805"/>
                  </a:moveTo>
                  <a:lnTo>
                    <a:pt x="19230" y="1159609"/>
                  </a:lnTo>
                  <a:cubicBezTo>
                    <a:pt x="96961" y="850027"/>
                    <a:pt x="191605" y="533778"/>
                    <a:pt x="382219" y="333970"/>
                  </a:cubicBezTo>
                  <a:cubicBezTo>
                    <a:pt x="619171" y="85526"/>
                    <a:pt x="977934" y="5774"/>
                    <a:pt x="1315784" y="1178"/>
                  </a:cubicBezTo>
                  <a:lnTo>
                    <a:pt x="1576991" y="0"/>
                  </a:lnTo>
                  <a:cubicBezTo>
                    <a:pt x="2190813" y="3698"/>
                    <a:pt x="2830589" y="57744"/>
                    <a:pt x="3403320" y="271915"/>
                  </a:cubicBezTo>
                  <a:cubicBezTo>
                    <a:pt x="3828046" y="430728"/>
                    <a:pt x="4248519" y="568281"/>
                    <a:pt x="4672870" y="693394"/>
                  </a:cubicBezTo>
                  <a:lnTo>
                    <a:pt x="5038078" y="795719"/>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grpSp>
      <p:pic>
        <p:nvPicPr>
          <p:cNvPr id="5" name="Imagem 4" descr="Uma imagem contendo edifício, céu, trem, cidade&#10;&#10;Descrição gerada automaticamente">
            <a:extLst>
              <a:ext uri="{FF2B5EF4-FFF2-40B4-BE49-F238E27FC236}">
                <a16:creationId xmlns:a16="http://schemas.microsoft.com/office/drawing/2014/main" xmlns="" id="{7A91BE9A-FD88-40D2-9CC6-D4F8660AE890}"/>
              </a:ext>
            </a:extLst>
          </p:cNvPr>
          <p:cNvPicPr>
            <a:picLocks noChangeAspect="1"/>
          </p:cNvPicPr>
          <p:nvPr/>
        </p:nvPicPr>
        <p:blipFill rotWithShape="1">
          <a:blip r:embed="rId2" cstate="screen">
            <a:extLst>
              <a:ext uri="{28A0092B-C50C-407E-A947-70E740481C1C}">
                <a14:useLocalDpi xmlns:a14="http://schemas.microsoft.com/office/drawing/2010/main" xmlns="" val="0"/>
              </a:ext>
            </a:extLst>
          </a:blip>
          <a:srcRect/>
          <a:stretch/>
        </p:blipFill>
        <p:spPr>
          <a:xfrm>
            <a:off x="4572000" y="753763"/>
            <a:ext cx="3268133" cy="5342236"/>
          </a:xfrm>
          <a:prstGeom prst="rect">
            <a:avLst/>
          </a:prstGeom>
        </p:spPr>
      </p:pic>
      <p:pic>
        <p:nvPicPr>
          <p:cNvPr id="7" name="Imagem 6" descr="Uma imagem contendo ao ar livre, céu, trilho, trem&#10;&#10;Descrição gerada automaticamente">
            <a:extLst>
              <a:ext uri="{FF2B5EF4-FFF2-40B4-BE49-F238E27FC236}">
                <a16:creationId xmlns:a16="http://schemas.microsoft.com/office/drawing/2014/main" xmlns="" id="{23B7BB19-D8B7-43F7-BB45-B059A64507C3}"/>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2"/>
          <a:stretch/>
        </p:blipFill>
        <p:spPr>
          <a:xfrm>
            <a:off x="8157843" y="753766"/>
            <a:ext cx="3272157" cy="5342235"/>
          </a:xfrm>
          <a:prstGeom prst="rect">
            <a:avLst/>
          </a:prstGeom>
        </p:spPr>
      </p:pic>
      <p:sp>
        <p:nvSpPr>
          <p:cNvPr id="3" name="CaixaDeTexto 2">
            <a:extLst>
              <a:ext uri="{FF2B5EF4-FFF2-40B4-BE49-F238E27FC236}">
                <a16:creationId xmlns:a16="http://schemas.microsoft.com/office/drawing/2014/main" xmlns="" id="{ADAF8744-6C11-4AE6-99C6-F3D2ECE148A3}"/>
              </a:ext>
            </a:extLst>
          </p:cNvPr>
          <p:cNvSpPr txBox="1"/>
          <p:nvPr/>
        </p:nvSpPr>
        <p:spPr>
          <a:xfrm>
            <a:off x="4945310" y="6240608"/>
            <a:ext cx="5825635" cy="338554"/>
          </a:xfrm>
          <a:prstGeom prst="rect">
            <a:avLst/>
          </a:prstGeom>
          <a:noFill/>
        </p:spPr>
        <p:txBody>
          <a:bodyPr wrap="square" rtlCol="0">
            <a:spAutoFit/>
          </a:bodyPr>
          <a:lstStyle/>
          <a:p>
            <a:r>
              <a:rPr lang="pt-BR" sz="800" dirty="0"/>
              <a:t>https://www.google.com/search?q=guarulhos&amp;sxsrf=ALeKk03JYk4ZW39ScUcgDT1bejsXjCbKXg:1604946444553&amp;source=lnms&amp;tbm=isch&amp;sa=X&amp;ved=2ahUKEwiaw9e1i_bsAhUZF7kGHWQdDoYQ_AUoA3oECAUQBQ&amp;biw=1536&amp;bih=754</a:t>
            </a:r>
          </a:p>
        </p:txBody>
      </p:sp>
    </p:spTree>
    <p:extLst>
      <p:ext uri="{BB962C8B-B14F-4D97-AF65-F5344CB8AC3E}">
        <p14:creationId xmlns:p14="http://schemas.microsoft.com/office/powerpoint/2010/main" xmlns="" val="3641310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xmlns="" id="{A6EF5A53-0A64-4CA5-B9C7-1CB97CB5CF1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27" name="Freeform: Shape 26">
            <a:extLst>
              <a:ext uri="{FF2B5EF4-FFF2-40B4-BE49-F238E27FC236}">
                <a16:creationId xmlns:a16="http://schemas.microsoft.com/office/drawing/2014/main" xmlns="" id="{34ABFBEA-4EB0-4D02-A2C0-1733CD3D6F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29" name="Freeform: Shape 28">
            <a:extLst>
              <a:ext uri="{FF2B5EF4-FFF2-40B4-BE49-F238E27FC236}">
                <a16:creationId xmlns:a16="http://schemas.microsoft.com/office/drawing/2014/main" xmlns="" id="{19E083F6-57F4-487B-A766-EA0462B1EED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31" name="Rectangle 30">
            <a:extLst>
              <a:ext uri="{FF2B5EF4-FFF2-40B4-BE49-F238E27FC236}">
                <a16:creationId xmlns:a16="http://schemas.microsoft.com/office/drawing/2014/main" xmlns="" id="{7A18C9FB-EC4C-4DAE-8F7D-C6E5AF6079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3" name="Freeform: Shape 32">
            <a:extLst>
              <a:ext uri="{FF2B5EF4-FFF2-40B4-BE49-F238E27FC236}">
                <a16:creationId xmlns:a16="http://schemas.microsoft.com/office/drawing/2014/main" xmlns="" id="{A0B0D064-49EC-422C-B83B-1EF0154627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10653162" y="-776838"/>
            <a:ext cx="762001"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latin typeface="Avenir Next LT Pro" panose="020B0504020202020204" pitchFamily="34" charset="0"/>
            </a:endParaRPr>
          </a:p>
        </p:txBody>
      </p:sp>
      <p:grpSp>
        <p:nvGrpSpPr>
          <p:cNvPr id="35" name="Group 34">
            <a:extLst>
              <a:ext uri="{FF2B5EF4-FFF2-40B4-BE49-F238E27FC236}">
                <a16:creationId xmlns:a16="http://schemas.microsoft.com/office/drawing/2014/main" xmlns="" id="{97BD10BA-973B-4A2D-B0D3-232F303EE6F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flipH="1">
            <a:off x="-1" y="5829359"/>
            <a:ext cx="4333875" cy="1028642"/>
            <a:chOff x="7153921" y="5829359"/>
            <a:chExt cx="5038079" cy="1028642"/>
          </a:xfrm>
        </p:grpSpPr>
        <p:sp>
          <p:nvSpPr>
            <p:cNvPr id="36" name="Freeform: Shape 35">
              <a:extLst>
                <a:ext uri="{FF2B5EF4-FFF2-40B4-BE49-F238E27FC236}">
                  <a16:creationId xmlns:a16="http://schemas.microsoft.com/office/drawing/2014/main" xmlns="" id="{687A88DB-DE70-4706-9273-203D5AD3C64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963906" y="5913098"/>
              <a:ext cx="4228094" cy="944903"/>
            </a:xfrm>
            <a:custGeom>
              <a:avLst/>
              <a:gdLst>
                <a:gd name="connsiteX0" fmla="*/ 1673074 w 4228094"/>
                <a:gd name="connsiteY0" fmla="*/ 230 h 1137038"/>
                <a:gd name="connsiteX1" fmla="*/ 3676781 w 4228094"/>
                <a:gd name="connsiteY1" fmla="*/ 298555 h 1137038"/>
                <a:gd name="connsiteX2" fmla="*/ 4025527 w 4228094"/>
                <a:gd name="connsiteY2" fmla="*/ 425010 h 1137038"/>
                <a:gd name="connsiteX3" fmla="*/ 4228094 w 4228094"/>
                <a:gd name="connsiteY3" fmla="*/ 494088 h 1137038"/>
                <a:gd name="connsiteX4" fmla="*/ 4228094 w 4228094"/>
                <a:gd name="connsiteY4" fmla="*/ 1137038 h 1137038"/>
                <a:gd name="connsiteX5" fmla="*/ 0 w 4228094"/>
                <a:gd name="connsiteY5" fmla="*/ 1137038 h 1137038"/>
                <a:gd name="connsiteX6" fmla="*/ 18109 w 4228094"/>
                <a:gd name="connsiteY6" fmla="*/ 1068877 h 1137038"/>
                <a:gd name="connsiteX7" fmla="*/ 362264 w 4228094"/>
                <a:gd name="connsiteY7" fmla="*/ 366637 h 1137038"/>
                <a:gd name="connsiteX8" fmla="*/ 1386499 w 4228094"/>
                <a:gd name="connsiteY8" fmla="*/ 1522 h 1137038"/>
                <a:gd name="connsiteX9" fmla="*/ 1673074 w 4228094"/>
                <a:gd name="connsiteY9" fmla="*/ 230 h 113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8094" h="1137038">
                  <a:moveTo>
                    <a:pt x="1673074" y="230"/>
                  </a:moveTo>
                  <a:cubicBezTo>
                    <a:pt x="2346512" y="4287"/>
                    <a:pt x="3048424" y="63583"/>
                    <a:pt x="3676781" y="298555"/>
                  </a:cubicBezTo>
                  <a:cubicBezTo>
                    <a:pt x="3793275" y="342114"/>
                    <a:pt x="3909477" y="384216"/>
                    <a:pt x="4025527" y="425010"/>
                  </a:cubicBezTo>
                  <a:lnTo>
                    <a:pt x="4228094" y="494088"/>
                  </a:lnTo>
                  <a:lnTo>
                    <a:pt x="4228094" y="1137038"/>
                  </a:lnTo>
                  <a:lnTo>
                    <a:pt x="0" y="1137038"/>
                  </a:lnTo>
                  <a:lnTo>
                    <a:pt x="18109" y="1068877"/>
                  </a:lnTo>
                  <a:cubicBezTo>
                    <a:pt x="95047" y="799139"/>
                    <a:pt x="194962" y="542008"/>
                    <a:pt x="362264" y="366637"/>
                  </a:cubicBezTo>
                  <a:cubicBezTo>
                    <a:pt x="622229" y="94062"/>
                    <a:pt x="1015836" y="6565"/>
                    <a:pt x="1386499" y="1522"/>
                  </a:cubicBezTo>
                  <a:cubicBezTo>
                    <a:pt x="1481245" y="198"/>
                    <a:pt x="1576869" y="-349"/>
                    <a:pt x="1673074"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500">
                <a:solidFill>
                  <a:schemeClr val="bg1"/>
                </a:solidFill>
                <a:latin typeface="Avenir Next LT Pro" panose="020B0504020202020204" pitchFamily="34" charset="0"/>
              </a:endParaRPr>
            </a:p>
          </p:txBody>
        </p:sp>
        <p:sp>
          <p:nvSpPr>
            <p:cNvPr id="37" name="Freeform: Shape 36">
              <a:extLst>
                <a:ext uri="{FF2B5EF4-FFF2-40B4-BE49-F238E27FC236}">
                  <a16:creationId xmlns:a16="http://schemas.microsoft.com/office/drawing/2014/main" xmlns="" id="{EA99C8FD-E836-4A5D-A41C-145B88F0E29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153921" y="5829359"/>
              <a:ext cx="5038078" cy="1028642"/>
            </a:xfrm>
            <a:custGeom>
              <a:avLst/>
              <a:gdLst>
                <a:gd name="connsiteX0" fmla="*/ 1576991 w 5038078"/>
                <a:gd name="connsiteY0" fmla="*/ 210 h 1238015"/>
                <a:gd name="connsiteX1" fmla="*/ 3403320 w 5038078"/>
                <a:gd name="connsiteY1" fmla="*/ 272125 h 1238015"/>
                <a:gd name="connsiteX2" fmla="*/ 4672870 w 5038078"/>
                <a:gd name="connsiteY2" fmla="*/ 693604 h 1238015"/>
                <a:gd name="connsiteX3" fmla="*/ 5038078 w 5038078"/>
                <a:gd name="connsiteY3" fmla="*/ 795929 h 1238015"/>
                <a:gd name="connsiteX4" fmla="*/ 5038078 w 5038078"/>
                <a:gd name="connsiteY4" fmla="*/ 1238015 h 1238015"/>
                <a:gd name="connsiteX5" fmla="*/ 0 w 5038078"/>
                <a:gd name="connsiteY5" fmla="*/ 1238015 h 1238015"/>
                <a:gd name="connsiteX6" fmla="*/ 19230 w 5038078"/>
                <a:gd name="connsiteY6" fmla="*/ 1159819 h 1238015"/>
                <a:gd name="connsiteX7" fmla="*/ 382219 w 5038078"/>
                <a:gd name="connsiteY7" fmla="*/ 334180 h 1238015"/>
                <a:gd name="connsiteX8" fmla="*/ 1315784 w 5038078"/>
                <a:gd name="connsiteY8" fmla="*/ 1388 h 1238015"/>
                <a:gd name="connsiteX9" fmla="*/ 1576991 w 5038078"/>
                <a:gd name="connsiteY9" fmla="*/ 210 h 1238015"/>
                <a:gd name="connsiteX0" fmla="*/ 0 w 5129518"/>
                <a:gd name="connsiteY0" fmla="*/ 1237805 h 1329245"/>
                <a:gd name="connsiteX1" fmla="*/ 19230 w 5129518"/>
                <a:gd name="connsiteY1" fmla="*/ 1159609 h 1329245"/>
                <a:gd name="connsiteX2" fmla="*/ 382219 w 5129518"/>
                <a:gd name="connsiteY2" fmla="*/ 333970 h 1329245"/>
                <a:gd name="connsiteX3" fmla="*/ 1315784 w 5129518"/>
                <a:gd name="connsiteY3" fmla="*/ 1178 h 1329245"/>
                <a:gd name="connsiteX4" fmla="*/ 1576991 w 5129518"/>
                <a:gd name="connsiteY4" fmla="*/ 0 h 1329245"/>
                <a:gd name="connsiteX5" fmla="*/ 3403320 w 5129518"/>
                <a:gd name="connsiteY5" fmla="*/ 271915 h 1329245"/>
                <a:gd name="connsiteX6" fmla="*/ 4672870 w 5129518"/>
                <a:gd name="connsiteY6" fmla="*/ 693394 h 1329245"/>
                <a:gd name="connsiteX7" fmla="*/ 5038078 w 5129518"/>
                <a:gd name="connsiteY7" fmla="*/ 795719 h 1329245"/>
                <a:gd name="connsiteX8" fmla="*/ 5129518 w 5129518"/>
                <a:gd name="connsiteY8" fmla="*/ 1329245 h 1329245"/>
                <a:gd name="connsiteX0" fmla="*/ 0 w 5129518"/>
                <a:gd name="connsiteY0" fmla="*/ 1237805 h 1329245"/>
                <a:gd name="connsiteX1" fmla="*/ 19230 w 5129518"/>
                <a:gd name="connsiteY1" fmla="*/ 1159609 h 1329245"/>
                <a:gd name="connsiteX2" fmla="*/ 382219 w 5129518"/>
                <a:gd name="connsiteY2" fmla="*/ 333970 h 1329245"/>
                <a:gd name="connsiteX3" fmla="*/ 1315784 w 5129518"/>
                <a:gd name="connsiteY3" fmla="*/ 1178 h 1329245"/>
                <a:gd name="connsiteX4" fmla="*/ 1576991 w 5129518"/>
                <a:gd name="connsiteY4" fmla="*/ 0 h 1329245"/>
                <a:gd name="connsiteX5" fmla="*/ 3403320 w 5129518"/>
                <a:gd name="connsiteY5" fmla="*/ 271915 h 1329245"/>
                <a:gd name="connsiteX6" fmla="*/ 4672870 w 5129518"/>
                <a:gd name="connsiteY6" fmla="*/ 693394 h 1329245"/>
                <a:gd name="connsiteX7" fmla="*/ 5038078 w 5129518"/>
                <a:gd name="connsiteY7" fmla="*/ 795719 h 1329245"/>
                <a:gd name="connsiteX8" fmla="*/ 5129518 w 5129518"/>
                <a:gd name="connsiteY8" fmla="*/ 1329245 h 1329245"/>
                <a:gd name="connsiteX0" fmla="*/ 0 w 5049689"/>
                <a:gd name="connsiteY0" fmla="*/ 1237805 h 1423588"/>
                <a:gd name="connsiteX1" fmla="*/ 19230 w 5049689"/>
                <a:gd name="connsiteY1" fmla="*/ 1159609 h 1423588"/>
                <a:gd name="connsiteX2" fmla="*/ 382219 w 5049689"/>
                <a:gd name="connsiteY2" fmla="*/ 333970 h 1423588"/>
                <a:gd name="connsiteX3" fmla="*/ 1315784 w 5049689"/>
                <a:gd name="connsiteY3" fmla="*/ 1178 h 1423588"/>
                <a:gd name="connsiteX4" fmla="*/ 1576991 w 5049689"/>
                <a:gd name="connsiteY4" fmla="*/ 0 h 1423588"/>
                <a:gd name="connsiteX5" fmla="*/ 3403320 w 5049689"/>
                <a:gd name="connsiteY5" fmla="*/ 271915 h 1423588"/>
                <a:gd name="connsiteX6" fmla="*/ 4672870 w 5049689"/>
                <a:gd name="connsiteY6" fmla="*/ 693394 h 1423588"/>
                <a:gd name="connsiteX7" fmla="*/ 5038078 w 5049689"/>
                <a:gd name="connsiteY7" fmla="*/ 795719 h 1423588"/>
                <a:gd name="connsiteX8" fmla="*/ 5049689 w 5049689"/>
                <a:gd name="connsiteY8" fmla="*/ 1423588 h 1423588"/>
                <a:gd name="connsiteX0" fmla="*/ 0 w 5038078"/>
                <a:gd name="connsiteY0" fmla="*/ 1237805 h 1237805"/>
                <a:gd name="connsiteX1" fmla="*/ 19230 w 5038078"/>
                <a:gd name="connsiteY1" fmla="*/ 1159609 h 1237805"/>
                <a:gd name="connsiteX2" fmla="*/ 382219 w 5038078"/>
                <a:gd name="connsiteY2" fmla="*/ 333970 h 1237805"/>
                <a:gd name="connsiteX3" fmla="*/ 1315784 w 5038078"/>
                <a:gd name="connsiteY3" fmla="*/ 1178 h 1237805"/>
                <a:gd name="connsiteX4" fmla="*/ 1576991 w 5038078"/>
                <a:gd name="connsiteY4" fmla="*/ 0 h 1237805"/>
                <a:gd name="connsiteX5" fmla="*/ 3403320 w 5038078"/>
                <a:gd name="connsiteY5" fmla="*/ 271915 h 1237805"/>
                <a:gd name="connsiteX6" fmla="*/ 4672870 w 5038078"/>
                <a:gd name="connsiteY6" fmla="*/ 693394 h 1237805"/>
                <a:gd name="connsiteX7" fmla="*/ 5038078 w 5038078"/>
                <a:gd name="connsiteY7" fmla="*/ 795719 h 123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8078" h="1237805">
                  <a:moveTo>
                    <a:pt x="0" y="1237805"/>
                  </a:moveTo>
                  <a:lnTo>
                    <a:pt x="19230" y="1159609"/>
                  </a:lnTo>
                  <a:cubicBezTo>
                    <a:pt x="96961" y="850027"/>
                    <a:pt x="191605" y="533778"/>
                    <a:pt x="382219" y="333970"/>
                  </a:cubicBezTo>
                  <a:cubicBezTo>
                    <a:pt x="619171" y="85526"/>
                    <a:pt x="977934" y="5774"/>
                    <a:pt x="1315784" y="1178"/>
                  </a:cubicBezTo>
                  <a:lnTo>
                    <a:pt x="1576991" y="0"/>
                  </a:lnTo>
                  <a:cubicBezTo>
                    <a:pt x="2190813" y="3698"/>
                    <a:pt x="2830589" y="57744"/>
                    <a:pt x="3403320" y="271915"/>
                  </a:cubicBezTo>
                  <a:cubicBezTo>
                    <a:pt x="3828046" y="430728"/>
                    <a:pt x="4248519" y="568281"/>
                    <a:pt x="4672870" y="693394"/>
                  </a:cubicBezTo>
                  <a:lnTo>
                    <a:pt x="5038078" y="795719"/>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grpSp>
      <p:pic>
        <p:nvPicPr>
          <p:cNvPr id="5" name="Imagem 4" descr="Uma imagem contendo edifício, ao ar livre, céu, árvore&#10;&#10;Descrição gerada automaticamente">
            <a:extLst>
              <a:ext uri="{FF2B5EF4-FFF2-40B4-BE49-F238E27FC236}">
                <a16:creationId xmlns:a16="http://schemas.microsoft.com/office/drawing/2014/main" xmlns="" id="{979795AD-B678-4FB6-9984-865E68D23A02}"/>
              </a:ext>
            </a:extLst>
          </p:cNvPr>
          <p:cNvPicPr>
            <a:picLocks noChangeAspect="1"/>
          </p:cNvPicPr>
          <p:nvPr/>
        </p:nvPicPr>
        <p:blipFill rotWithShape="1">
          <a:blip r:embed="rId2">
            <a:extLst>
              <a:ext uri="{28A0092B-C50C-407E-A947-70E740481C1C}">
                <a14:useLocalDpi xmlns:a14="http://schemas.microsoft.com/office/drawing/2010/main" xmlns="" val="0"/>
              </a:ext>
            </a:extLst>
          </a:blip>
          <a:srcRect b="-3"/>
          <a:stretch/>
        </p:blipFill>
        <p:spPr>
          <a:xfrm>
            <a:off x="1670029" y="285431"/>
            <a:ext cx="3268133" cy="5342236"/>
          </a:xfrm>
          <a:prstGeom prst="rect">
            <a:avLst/>
          </a:prstGeom>
        </p:spPr>
      </p:pic>
      <p:pic>
        <p:nvPicPr>
          <p:cNvPr id="7" name="Imagem 6" descr="Uma imagem contendo ao ar livre, céu, edifício, trem&#10;&#10;Descrição gerada automaticamente">
            <a:extLst>
              <a:ext uri="{FF2B5EF4-FFF2-40B4-BE49-F238E27FC236}">
                <a16:creationId xmlns:a16="http://schemas.microsoft.com/office/drawing/2014/main" xmlns="" id="{C63E4804-C86B-423D-BCC2-ED791E6ABECF}"/>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3"/>
          <a:stretch/>
        </p:blipFill>
        <p:spPr>
          <a:xfrm>
            <a:off x="6250461" y="801834"/>
            <a:ext cx="3268133" cy="5342235"/>
          </a:xfrm>
          <a:prstGeom prst="rect">
            <a:avLst/>
          </a:prstGeom>
        </p:spPr>
      </p:pic>
      <p:sp>
        <p:nvSpPr>
          <p:cNvPr id="2" name="CaixaDeTexto 1">
            <a:extLst>
              <a:ext uri="{FF2B5EF4-FFF2-40B4-BE49-F238E27FC236}">
                <a16:creationId xmlns:a16="http://schemas.microsoft.com/office/drawing/2014/main" xmlns="" id="{C9473303-7699-44FB-AA6C-EA6A7FE50BF7}"/>
              </a:ext>
            </a:extLst>
          </p:cNvPr>
          <p:cNvSpPr txBox="1"/>
          <p:nvPr/>
        </p:nvSpPr>
        <p:spPr>
          <a:xfrm>
            <a:off x="4945310" y="6240608"/>
            <a:ext cx="5825635" cy="338554"/>
          </a:xfrm>
          <a:prstGeom prst="rect">
            <a:avLst/>
          </a:prstGeom>
          <a:noFill/>
        </p:spPr>
        <p:txBody>
          <a:bodyPr wrap="square" rtlCol="0">
            <a:spAutoFit/>
          </a:bodyPr>
          <a:lstStyle/>
          <a:p>
            <a:r>
              <a:rPr lang="pt-BR" sz="800" dirty="0"/>
              <a:t>https://www.google.com/search?q=guarulhos&amp;sxsrf=ALeKk03JYk4ZW39ScUcgDT1bejsXjCbKXg:1604946444553&amp;source=lnms&amp;tbm=isch&amp;sa=X&amp;ved=2ahUKEwiaw9e1i_bsAhUZF7kGHWQdDoYQ_AUoA3oECAUQBQ&amp;biw=1536&amp;bih=754</a:t>
            </a:r>
          </a:p>
        </p:txBody>
      </p:sp>
    </p:spTree>
    <p:extLst>
      <p:ext uri="{BB962C8B-B14F-4D97-AF65-F5344CB8AC3E}">
        <p14:creationId xmlns:p14="http://schemas.microsoft.com/office/powerpoint/2010/main" xmlns="" val="37655624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xmlns="" id="{987A0FBA-CC04-4256-A8EB-BB3C543E98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xmlns="" id="{E861A6E4-CB70-4D29-87D4-AD020035F9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835635"/>
            <a:ext cx="4212773" cy="5022365"/>
          </a:xfrm>
          <a:custGeom>
            <a:avLst/>
            <a:gdLst>
              <a:gd name="connsiteX0" fmla="*/ 0 w 4212773"/>
              <a:gd name="connsiteY0" fmla="*/ 0 h 6498740"/>
              <a:gd name="connsiteX1" fmla="*/ 159023 w 4212773"/>
              <a:gd name="connsiteY1" fmla="*/ 12872 h 6498740"/>
              <a:gd name="connsiteX2" fmla="*/ 1697597 w 4212773"/>
              <a:gd name="connsiteY2" fmla="*/ 306418 h 6498740"/>
              <a:gd name="connsiteX3" fmla="*/ 4047822 w 4212773"/>
              <a:gd name="connsiteY3" fmla="*/ 3511272 h 6498740"/>
              <a:gd name="connsiteX4" fmla="*/ 3551503 w 4212773"/>
              <a:gd name="connsiteY4" fmla="*/ 6184235 h 6498740"/>
              <a:gd name="connsiteX5" fmla="*/ 3163159 w 4212773"/>
              <a:gd name="connsiteY5" fmla="*/ 6459073 h 6498740"/>
              <a:gd name="connsiteX6" fmla="*/ 3092077 w 4212773"/>
              <a:gd name="connsiteY6" fmla="*/ 6498740 h 6498740"/>
              <a:gd name="connsiteX7" fmla="*/ 0 w 4212773"/>
              <a:gd name="connsiteY7" fmla="*/ 6498740 h 6498740"/>
              <a:gd name="connsiteX8" fmla="*/ 0 w 4212773"/>
              <a:gd name="connsiteY8" fmla="*/ 0 h 649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2773" h="6498740">
                <a:moveTo>
                  <a:pt x="0" y="0"/>
                </a:moveTo>
                <a:lnTo>
                  <a:pt x="159023" y="12872"/>
                </a:lnTo>
                <a:cubicBezTo>
                  <a:pt x="659101" y="63644"/>
                  <a:pt x="1176498" y="175345"/>
                  <a:pt x="1697597" y="306418"/>
                </a:cubicBezTo>
                <a:cubicBezTo>
                  <a:pt x="3312474" y="712392"/>
                  <a:pt x="3742395" y="1999786"/>
                  <a:pt x="4047822" y="3511272"/>
                </a:cubicBezTo>
                <a:cubicBezTo>
                  <a:pt x="4252232" y="4523358"/>
                  <a:pt x="4422733" y="5443193"/>
                  <a:pt x="3551503" y="6184235"/>
                </a:cubicBezTo>
                <a:cubicBezTo>
                  <a:pt x="3429343" y="6288166"/>
                  <a:pt x="3299185" y="6378784"/>
                  <a:pt x="3163159" y="6459073"/>
                </a:cubicBezTo>
                <a:lnTo>
                  <a:pt x="3092077" y="6498740"/>
                </a:lnTo>
                <a:lnTo>
                  <a:pt x="0" y="649874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white"/>
              </a:solidFill>
              <a:latin typeface="Avenir Next LT Pro" panose="020B0504020202020204" pitchFamily="34" charset="0"/>
            </a:endParaRPr>
          </a:p>
        </p:txBody>
      </p:sp>
      <p:sp>
        <p:nvSpPr>
          <p:cNvPr id="28" name="Freeform: Shape 27">
            <a:extLst>
              <a:ext uri="{FF2B5EF4-FFF2-40B4-BE49-F238E27FC236}">
                <a16:creationId xmlns:a16="http://schemas.microsoft.com/office/drawing/2014/main" xmlns="" id="{BFE67A51-A6D2-4F56-B718-2BF4AD24E7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523999"/>
            <a:ext cx="4095749" cy="5334001"/>
          </a:xfrm>
          <a:custGeom>
            <a:avLst/>
            <a:gdLst>
              <a:gd name="connsiteX0" fmla="*/ 0 w 4033589"/>
              <a:gd name="connsiteY0" fmla="*/ 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8" fmla="*/ 0 w 4033589"/>
              <a:gd name="connsiteY8" fmla="*/ 0 h 6858000"/>
              <a:gd name="connsiteX0" fmla="*/ 0 w 4033589"/>
              <a:gd name="connsiteY0" fmla="*/ 685800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0 w 2154655"/>
              <a:gd name="connsiteY0" fmla="*/ 0 h 6858000"/>
              <a:gd name="connsiteX1" fmla="*/ 3379 w 2154655"/>
              <a:gd name="connsiteY1" fmla="*/ 2021 h 6858000"/>
              <a:gd name="connsiteX2" fmla="*/ 1596437 w 2154655"/>
              <a:gd name="connsiteY2" fmla="*/ 1517967 h 6858000"/>
              <a:gd name="connsiteX3" fmla="*/ 2097043 w 2154655"/>
              <a:gd name="connsiteY3" fmla="*/ 4379386 h 6858000"/>
              <a:gd name="connsiteX4" fmla="*/ 1433930 w 2154655"/>
              <a:gd name="connsiteY4" fmla="*/ 6852362 h 6858000"/>
              <a:gd name="connsiteX5" fmla="*/ 1431659 w 215465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4655" h="6858000">
                <a:moveTo>
                  <a:pt x="0" y="0"/>
                </a:moveTo>
                <a:lnTo>
                  <a:pt x="3379" y="2021"/>
                </a:lnTo>
                <a:cubicBezTo>
                  <a:pt x="667061" y="423753"/>
                  <a:pt x="1239365" y="963389"/>
                  <a:pt x="1596437" y="1517967"/>
                </a:cubicBezTo>
                <a:cubicBezTo>
                  <a:pt x="2133142" y="2350886"/>
                  <a:pt x="2239839" y="3395752"/>
                  <a:pt x="2097043" y="4379386"/>
                </a:cubicBezTo>
                <a:cubicBezTo>
                  <a:pt x="2032295" y="4824358"/>
                  <a:pt x="1812506" y="5869368"/>
                  <a:pt x="1433930" y="6852362"/>
                </a:cubicBezTo>
                <a:lnTo>
                  <a:pt x="1431659" y="6858000"/>
                </a:lnTo>
              </a:path>
            </a:pathLst>
          </a:custGeom>
          <a:noFill/>
          <a:ln w="19050">
            <a:solidFill>
              <a:srgbClr val="F1CB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ítulo 1">
            <a:extLst>
              <a:ext uri="{FF2B5EF4-FFF2-40B4-BE49-F238E27FC236}">
                <a16:creationId xmlns:a16="http://schemas.microsoft.com/office/drawing/2014/main" xmlns="" id="{6EF75224-8593-4567-A7E6-BA8DCE26EC39}"/>
              </a:ext>
            </a:extLst>
          </p:cNvPr>
          <p:cNvSpPr>
            <a:spLocks noGrp="1"/>
          </p:cNvSpPr>
          <p:nvPr>
            <p:ph type="title"/>
          </p:nvPr>
        </p:nvSpPr>
        <p:spPr>
          <a:xfrm>
            <a:off x="718750" y="3034421"/>
            <a:ext cx="3048001" cy="2286000"/>
          </a:xfrm>
        </p:spPr>
        <p:txBody>
          <a:bodyPr anchor="b">
            <a:normAutofit/>
          </a:bodyPr>
          <a:lstStyle/>
          <a:p>
            <a:r>
              <a:rPr lang="pt-BR" sz="3200">
                <a:solidFill>
                  <a:srgbClr val="FFFFFF"/>
                </a:solidFill>
              </a:rPr>
              <a:t>Method</a:t>
            </a:r>
            <a:endParaRPr lang="pt-BR" sz="3200" dirty="0">
              <a:solidFill>
                <a:srgbClr val="FFFFFF"/>
              </a:solidFill>
            </a:endParaRPr>
          </a:p>
        </p:txBody>
      </p:sp>
      <p:graphicFrame>
        <p:nvGraphicFramePr>
          <p:cNvPr id="19" name="Espaço Reservado para Conteúdo 2">
            <a:extLst>
              <a:ext uri="{FF2B5EF4-FFF2-40B4-BE49-F238E27FC236}">
                <a16:creationId xmlns:a16="http://schemas.microsoft.com/office/drawing/2014/main" xmlns="" id="{AD75A97F-85F5-4812-B8D0-4AAA3B28F505}"/>
              </a:ext>
            </a:extLst>
          </p:cNvPr>
          <p:cNvGraphicFramePr>
            <a:graphicFrameLocks noGrp="1"/>
          </p:cNvGraphicFramePr>
          <p:nvPr>
            <p:ph idx="1"/>
            <p:extLst>
              <p:ext uri="{D42A27DB-BD31-4B8C-83A1-F6EECF244321}">
                <p14:modId xmlns:p14="http://schemas.microsoft.com/office/powerpoint/2010/main" xmlns="" val="1087855980"/>
              </p:ext>
            </p:extLst>
          </p:nvPr>
        </p:nvGraphicFramePr>
        <p:xfrm>
          <a:off x="5334000" y="762000"/>
          <a:ext cx="60960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47366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68740" y="1313526"/>
            <a:ext cx="9667967" cy="54000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ítulo 1"/>
          <p:cNvSpPr>
            <a:spLocks noGrp="1"/>
          </p:cNvSpPr>
          <p:nvPr>
            <p:ph type="ctrTitle"/>
          </p:nvPr>
        </p:nvSpPr>
        <p:spPr>
          <a:xfrm>
            <a:off x="2783632" y="476672"/>
            <a:ext cx="7406640" cy="836854"/>
          </a:xfrm>
        </p:spPr>
        <p:txBody>
          <a:bodyPr>
            <a:normAutofit fontScale="90000"/>
          </a:bodyPr>
          <a:lstStyle/>
          <a:p>
            <a:r>
              <a:rPr lang="pt-BR" sz="3600" dirty="0"/>
              <a:t>Guarulhos </a:t>
            </a:r>
            <a:r>
              <a:rPr lang="pt-BR" sz="3600" dirty="0" err="1"/>
              <a:t>and</a:t>
            </a:r>
            <a:r>
              <a:rPr lang="pt-BR" sz="3600" dirty="0"/>
              <a:t> Novo Recreio </a:t>
            </a:r>
            <a:r>
              <a:rPr lang="pt-BR" sz="3600" dirty="0" err="1"/>
              <a:t>location</a:t>
            </a:r>
            <a:endParaRPr lang="pt-BR" sz="3600" dirty="0"/>
          </a:p>
        </p:txBody>
      </p:sp>
      <p:sp>
        <p:nvSpPr>
          <p:cNvPr id="3" name="CaixaDeTexto 2">
            <a:extLst>
              <a:ext uri="{FF2B5EF4-FFF2-40B4-BE49-F238E27FC236}">
                <a16:creationId xmlns:a16="http://schemas.microsoft.com/office/drawing/2014/main" xmlns="" id="{ACF4A969-194E-443A-9333-1C6A797E2CDE}"/>
              </a:ext>
            </a:extLst>
          </p:cNvPr>
          <p:cNvSpPr txBox="1"/>
          <p:nvPr/>
        </p:nvSpPr>
        <p:spPr>
          <a:xfrm>
            <a:off x="976544" y="6295492"/>
            <a:ext cx="6307689" cy="307777"/>
          </a:xfrm>
          <a:prstGeom prst="rect">
            <a:avLst/>
          </a:prstGeom>
          <a:noFill/>
        </p:spPr>
        <p:txBody>
          <a:bodyPr wrap="none" rtlCol="0">
            <a:spAutoFit/>
          </a:bodyPr>
          <a:lstStyle/>
          <a:p>
            <a:r>
              <a:rPr lang="pt-BR" sz="1400" dirty="0" err="1"/>
              <a:t>Source</a:t>
            </a:r>
            <a:r>
              <a:rPr lang="pt-BR" sz="1400" dirty="0"/>
              <a:t>: </a:t>
            </a:r>
            <a:r>
              <a:rPr lang="pt-BR" sz="1400" dirty="0" err="1"/>
              <a:t>Adapted</a:t>
            </a:r>
            <a:r>
              <a:rPr lang="pt-BR" sz="1400" dirty="0"/>
              <a:t> </a:t>
            </a:r>
            <a:r>
              <a:rPr lang="pt-BR" sz="1400" dirty="0" err="1"/>
              <a:t>from</a:t>
            </a:r>
            <a:r>
              <a:rPr lang="pt-BR" sz="1400" dirty="0"/>
              <a:t> Google </a:t>
            </a:r>
            <a:r>
              <a:rPr lang="pt-BR" sz="1400" dirty="0" err="1"/>
              <a:t>Images</a:t>
            </a:r>
            <a:r>
              <a:rPr lang="pt-BR" sz="1400" dirty="0"/>
              <a:t> </a:t>
            </a:r>
            <a:r>
              <a:rPr lang="pt-BR" sz="1400" dirty="0" err="1"/>
              <a:t>and</a:t>
            </a:r>
            <a:r>
              <a:rPr lang="pt-BR" sz="1400" dirty="0"/>
              <a:t> </a:t>
            </a:r>
            <a:r>
              <a:rPr lang="pt-BR" sz="1400" dirty="0" err="1"/>
              <a:t>processed</a:t>
            </a:r>
            <a:r>
              <a:rPr lang="pt-BR" sz="1400" dirty="0"/>
              <a:t> </a:t>
            </a:r>
            <a:r>
              <a:rPr lang="pt-BR" sz="1400" dirty="0" err="1"/>
              <a:t>by</a:t>
            </a:r>
            <a:r>
              <a:rPr lang="pt-BR" sz="1400" dirty="0"/>
              <a:t> Carolina Carvalho</a:t>
            </a:r>
          </a:p>
        </p:txBody>
      </p:sp>
    </p:spTree>
    <p:extLst>
      <p:ext uri="{BB962C8B-B14F-4D97-AF65-F5344CB8AC3E}">
        <p14:creationId xmlns:p14="http://schemas.microsoft.com/office/powerpoint/2010/main" xmlns="" val="3630200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987A0FBA-CC04-4256-A8EB-BB3C543E98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xmlns="" id="{F95E8271-D5FF-4A58-A151-6D825CF02D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1"/>
            <a:ext cx="4939897" cy="3809999"/>
          </a:xfrm>
          <a:custGeom>
            <a:avLst/>
            <a:gdLst>
              <a:gd name="connsiteX0" fmla="*/ 0 w 4939897"/>
              <a:gd name="connsiteY0" fmla="*/ 0 h 1934415"/>
              <a:gd name="connsiteX1" fmla="*/ 4465929 w 4939897"/>
              <a:gd name="connsiteY1" fmla="*/ 0 h 1934415"/>
              <a:gd name="connsiteX2" fmla="*/ 4488924 w 4939897"/>
              <a:gd name="connsiteY2" fmla="*/ 19060 h 1934415"/>
              <a:gd name="connsiteX3" fmla="*/ 4930284 w 4939897"/>
              <a:gd name="connsiteY3" fmla="*/ 902192 h 1934415"/>
              <a:gd name="connsiteX4" fmla="*/ 4062070 w 4939897"/>
              <a:gd name="connsiteY4" fmla="*/ 1639180 h 1934415"/>
              <a:gd name="connsiteX5" fmla="*/ 2991177 w 4939897"/>
              <a:gd name="connsiteY5" fmla="*/ 1934355 h 1934415"/>
              <a:gd name="connsiteX6" fmla="*/ 1001442 w 4939897"/>
              <a:gd name="connsiteY6" fmla="*/ 1260124 h 1934415"/>
              <a:gd name="connsiteX7" fmla="*/ 294151 w 4939897"/>
              <a:gd name="connsiteY7" fmla="*/ 1060052 h 1934415"/>
              <a:gd name="connsiteX8" fmla="*/ 0 w 4939897"/>
              <a:gd name="connsiteY8" fmla="*/ 989104 h 1934415"/>
              <a:gd name="connsiteX9" fmla="*/ 0 w 4939897"/>
              <a:gd name="connsiteY9" fmla="*/ 0 h 193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39897" h="1934415">
                <a:moveTo>
                  <a:pt x="0" y="0"/>
                </a:moveTo>
                <a:lnTo>
                  <a:pt x="4465929" y="0"/>
                </a:lnTo>
                <a:lnTo>
                  <a:pt x="4488924" y="19060"/>
                </a:lnTo>
                <a:cubicBezTo>
                  <a:pt x="4783094" y="277980"/>
                  <a:pt x="4987466" y="609911"/>
                  <a:pt x="4930284" y="902192"/>
                </a:cubicBezTo>
                <a:cubicBezTo>
                  <a:pt x="4861323" y="1254367"/>
                  <a:pt x="4448191" y="1461726"/>
                  <a:pt x="4062070" y="1639180"/>
                </a:cubicBezTo>
                <a:cubicBezTo>
                  <a:pt x="3741231" y="1786528"/>
                  <a:pt x="3401594" y="1937890"/>
                  <a:pt x="2991177" y="1934355"/>
                </a:cubicBezTo>
                <a:cubicBezTo>
                  <a:pt x="2307904" y="1928562"/>
                  <a:pt x="1665224" y="1509149"/>
                  <a:pt x="1001442" y="1260124"/>
                </a:cubicBezTo>
                <a:cubicBezTo>
                  <a:pt x="806589" y="1187040"/>
                  <a:pt x="560285" y="1124281"/>
                  <a:pt x="294151" y="1060052"/>
                </a:cubicBezTo>
                <a:lnTo>
                  <a:pt x="0" y="989104"/>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white"/>
              </a:solidFill>
              <a:latin typeface="Avenir Next LT Pro" panose="020B0504020202020204" pitchFamily="34" charset="0"/>
            </a:endParaRPr>
          </a:p>
        </p:txBody>
      </p:sp>
      <p:sp>
        <p:nvSpPr>
          <p:cNvPr id="5" name="Título 4">
            <a:extLst>
              <a:ext uri="{FF2B5EF4-FFF2-40B4-BE49-F238E27FC236}">
                <a16:creationId xmlns:a16="http://schemas.microsoft.com/office/drawing/2014/main" xmlns="" id="{3182FFBA-4827-449E-A513-1A272EFB7824}"/>
              </a:ext>
            </a:extLst>
          </p:cNvPr>
          <p:cNvSpPr>
            <a:spLocks noGrp="1"/>
          </p:cNvSpPr>
          <p:nvPr>
            <p:ph type="title"/>
          </p:nvPr>
        </p:nvSpPr>
        <p:spPr>
          <a:xfrm>
            <a:off x="718750" y="762000"/>
            <a:ext cx="3853249" cy="2286000"/>
          </a:xfrm>
        </p:spPr>
        <p:txBody>
          <a:bodyPr anchor="t">
            <a:normAutofit/>
          </a:bodyPr>
          <a:lstStyle/>
          <a:p>
            <a:r>
              <a:rPr lang="pt-BR" sz="3200">
                <a:solidFill>
                  <a:srgbClr val="FFFFFF"/>
                </a:solidFill>
              </a:rPr>
              <a:t>What was done in 2017</a:t>
            </a:r>
          </a:p>
        </p:txBody>
      </p:sp>
      <p:sp>
        <p:nvSpPr>
          <p:cNvPr id="16" name="Freeform: Shape 15">
            <a:extLst>
              <a:ext uri="{FF2B5EF4-FFF2-40B4-BE49-F238E27FC236}">
                <a16:creationId xmlns:a16="http://schemas.microsoft.com/office/drawing/2014/main" xmlns="" id="{E65E7DAE-0831-45F9-BBA2-9BBD2E397C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8" name="Freeform: Shape 17">
            <a:extLst>
              <a:ext uri="{FF2B5EF4-FFF2-40B4-BE49-F238E27FC236}">
                <a16:creationId xmlns:a16="http://schemas.microsoft.com/office/drawing/2014/main" xmlns="" id="{F493E929-55A8-46F3-836C-1C37C8975B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graphicFrame>
        <p:nvGraphicFramePr>
          <p:cNvPr id="8" name="Espaço Reservado para Conteúdo 5">
            <a:extLst>
              <a:ext uri="{FF2B5EF4-FFF2-40B4-BE49-F238E27FC236}">
                <a16:creationId xmlns:a16="http://schemas.microsoft.com/office/drawing/2014/main" xmlns="" id="{B10A3889-B221-49C8-945F-675601D3F052}"/>
              </a:ext>
            </a:extLst>
          </p:cNvPr>
          <p:cNvGraphicFramePr>
            <a:graphicFrameLocks noGrp="1"/>
          </p:cNvGraphicFramePr>
          <p:nvPr>
            <p:ph idx="1"/>
            <p:extLst>
              <p:ext uri="{D42A27DB-BD31-4B8C-83A1-F6EECF244321}">
                <p14:modId xmlns:p14="http://schemas.microsoft.com/office/powerpoint/2010/main" xmlns="" val="2113004408"/>
              </p:ext>
            </p:extLst>
          </p:nvPr>
        </p:nvGraphicFramePr>
        <p:xfrm>
          <a:off x="5290748" y="771726"/>
          <a:ext cx="6139252" cy="53242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487036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screen">
            <a:extLst>
              <a:ext uri="{28A0092B-C50C-407E-A947-70E740481C1C}">
                <a14:useLocalDpi xmlns:a14="http://schemas.microsoft.com/office/drawing/2010/main" xmlns="" val="0"/>
              </a:ext>
            </a:extLst>
          </a:blip>
          <a:stretch>
            <a:fillRect/>
          </a:stretch>
        </p:blipFill>
        <p:spPr>
          <a:xfrm>
            <a:off x="1775521" y="211808"/>
            <a:ext cx="3589497" cy="6381328"/>
          </a:xfrm>
          <a:prstGeom prst="rect">
            <a:avLst/>
          </a:prstGeom>
        </p:spPr>
      </p:pic>
      <p:pic>
        <p:nvPicPr>
          <p:cNvPr id="5" name="Imagem 4"/>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a:xfrm>
            <a:off x="5581040" y="548681"/>
            <a:ext cx="4942943" cy="2780405"/>
          </a:xfrm>
          <a:prstGeom prst="rect">
            <a:avLst/>
          </a:prstGeom>
        </p:spPr>
      </p:pic>
      <p:pic>
        <p:nvPicPr>
          <p:cNvPr id="6" name="Imagem 5"/>
          <p:cNvPicPr>
            <a:picLocks noChangeAspect="1"/>
          </p:cNvPicPr>
          <p:nvPr/>
        </p:nvPicPr>
        <p:blipFill>
          <a:blip r:embed="rId4" cstate="screen">
            <a:extLst>
              <a:ext uri="{28A0092B-C50C-407E-A947-70E740481C1C}">
                <a14:useLocalDpi xmlns:a14="http://schemas.microsoft.com/office/drawing/2010/main" xmlns="" val="0"/>
              </a:ext>
            </a:extLst>
          </a:blip>
          <a:stretch>
            <a:fillRect/>
          </a:stretch>
        </p:blipFill>
        <p:spPr>
          <a:xfrm>
            <a:off x="5581040" y="3495485"/>
            <a:ext cx="4942943" cy="3192317"/>
          </a:xfrm>
          <a:prstGeom prst="rect">
            <a:avLst/>
          </a:prstGeom>
        </p:spPr>
      </p:pic>
      <p:sp>
        <p:nvSpPr>
          <p:cNvPr id="2" name="CaixaDeTexto 1">
            <a:extLst>
              <a:ext uri="{FF2B5EF4-FFF2-40B4-BE49-F238E27FC236}">
                <a16:creationId xmlns:a16="http://schemas.microsoft.com/office/drawing/2014/main" xmlns="" id="{15DAF885-560E-49C0-A3D9-A4B8E2D38545}"/>
              </a:ext>
            </a:extLst>
          </p:cNvPr>
          <p:cNvSpPr txBox="1"/>
          <p:nvPr/>
        </p:nvSpPr>
        <p:spPr>
          <a:xfrm>
            <a:off x="253302" y="5530789"/>
            <a:ext cx="1306197" cy="923330"/>
          </a:xfrm>
          <a:prstGeom prst="rect">
            <a:avLst/>
          </a:prstGeom>
          <a:noFill/>
        </p:spPr>
        <p:txBody>
          <a:bodyPr wrap="square" rtlCol="0">
            <a:spAutoFit/>
          </a:bodyPr>
          <a:lstStyle/>
          <a:p>
            <a:r>
              <a:rPr lang="pt-BR" dirty="0" err="1"/>
              <a:t>Resnexus</a:t>
            </a:r>
            <a:r>
              <a:rPr lang="pt-BR" dirty="0"/>
              <a:t> Project Pictures</a:t>
            </a:r>
          </a:p>
        </p:txBody>
      </p:sp>
    </p:spTree>
    <p:extLst>
      <p:ext uri="{BB962C8B-B14F-4D97-AF65-F5344CB8AC3E}">
        <p14:creationId xmlns:p14="http://schemas.microsoft.com/office/powerpoint/2010/main" xmlns="" val="3216861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xmlns="" id="{9C60387B-BBA5-44E1-9411-1F3A7C9CE404}"/>
              </a:ext>
            </a:extLst>
          </p:cNvPr>
          <p:cNvPicPr>
            <a:picLocks noChangeAspect="1"/>
          </p:cNvPicPr>
          <p:nvPr/>
        </p:nvPicPr>
        <p:blipFill>
          <a:blip r:embed="rId2" cstate="screen">
            <a:extLst>
              <a:ext uri="{28A0092B-C50C-407E-A947-70E740481C1C}">
                <a14:useLocalDpi xmlns:a14="http://schemas.microsoft.com/office/drawing/2010/main" xmlns="" val="0"/>
              </a:ext>
            </a:extLst>
          </a:blip>
          <a:stretch>
            <a:fillRect/>
          </a:stretch>
        </p:blipFill>
        <p:spPr>
          <a:xfrm>
            <a:off x="83976" y="128362"/>
            <a:ext cx="7123135" cy="4001199"/>
          </a:xfrm>
          <a:prstGeom prst="rect">
            <a:avLst/>
          </a:prstGeom>
        </p:spPr>
      </p:pic>
      <p:pic>
        <p:nvPicPr>
          <p:cNvPr id="11" name="Imagem 10">
            <a:extLst>
              <a:ext uri="{FF2B5EF4-FFF2-40B4-BE49-F238E27FC236}">
                <a16:creationId xmlns:a16="http://schemas.microsoft.com/office/drawing/2014/main" xmlns="" id="{CCE1B1B7-4DE6-498D-9522-C63E979AB5FA}"/>
              </a:ext>
            </a:extLst>
          </p:cNvPr>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a:xfrm>
            <a:off x="6221220" y="2473533"/>
            <a:ext cx="5970780" cy="4478085"/>
          </a:xfrm>
          <a:prstGeom prst="rect">
            <a:avLst/>
          </a:prstGeom>
        </p:spPr>
      </p:pic>
      <p:sp>
        <p:nvSpPr>
          <p:cNvPr id="2" name="CaixaDeTexto 1">
            <a:extLst>
              <a:ext uri="{FF2B5EF4-FFF2-40B4-BE49-F238E27FC236}">
                <a16:creationId xmlns:a16="http://schemas.microsoft.com/office/drawing/2014/main" xmlns="" id="{3AF5EEF7-CF67-4CE3-9BE7-5059D20424CC}"/>
              </a:ext>
            </a:extLst>
          </p:cNvPr>
          <p:cNvSpPr txBox="1"/>
          <p:nvPr/>
        </p:nvSpPr>
        <p:spPr>
          <a:xfrm>
            <a:off x="253302" y="5530789"/>
            <a:ext cx="1306197" cy="923330"/>
          </a:xfrm>
          <a:prstGeom prst="rect">
            <a:avLst/>
          </a:prstGeom>
          <a:noFill/>
        </p:spPr>
        <p:txBody>
          <a:bodyPr wrap="square" rtlCol="0">
            <a:spAutoFit/>
          </a:bodyPr>
          <a:lstStyle/>
          <a:p>
            <a:r>
              <a:rPr lang="pt-BR" dirty="0" err="1"/>
              <a:t>Resnexus</a:t>
            </a:r>
            <a:r>
              <a:rPr lang="pt-BR" dirty="0"/>
              <a:t> Project Pictures</a:t>
            </a:r>
          </a:p>
        </p:txBody>
      </p:sp>
    </p:spTree>
    <p:extLst>
      <p:ext uri="{BB962C8B-B14F-4D97-AF65-F5344CB8AC3E}">
        <p14:creationId xmlns:p14="http://schemas.microsoft.com/office/powerpoint/2010/main" xmlns="" val="1467260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xmlns="" id="{987A0FBA-CC04-4256-A8EB-BB3C543E98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xmlns="" id="{3E9B86C0-FDA1-4FEB-807F-B6CA59CE89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617019" y="0"/>
            <a:ext cx="5578823" cy="6028256"/>
          </a:xfrm>
          <a:custGeom>
            <a:avLst/>
            <a:gdLst>
              <a:gd name="connsiteX0" fmla="*/ 0 w 5578823"/>
              <a:gd name="connsiteY0" fmla="*/ 0 h 6028256"/>
              <a:gd name="connsiteX1" fmla="*/ 3897606 w 5578823"/>
              <a:gd name="connsiteY1" fmla="*/ 0 h 6028256"/>
              <a:gd name="connsiteX2" fmla="*/ 4274232 w 5578823"/>
              <a:gd name="connsiteY2" fmla="*/ 360545 h 6028256"/>
              <a:gd name="connsiteX3" fmla="*/ 4673934 w 5578823"/>
              <a:gd name="connsiteY3" fmla="*/ 738354 h 6028256"/>
              <a:gd name="connsiteX4" fmla="*/ 5421862 w 5578823"/>
              <a:gd name="connsiteY4" fmla="*/ 1773839 h 6028256"/>
              <a:gd name="connsiteX5" fmla="*/ 5469198 w 5578823"/>
              <a:gd name="connsiteY5" fmla="*/ 3329255 h 6028256"/>
              <a:gd name="connsiteX6" fmla="*/ 4741546 w 5578823"/>
              <a:gd name="connsiteY6" fmla="*/ 4877588 h 6028256"/>
              <a:gd name="connsiteX7" fmla="*/ 1325600 w 5578823"/>
              <a:gd name="connsiteY7" fmla="*/ 5980388 h 6028256"/>
              <a:gd name="connsiteX8" fmla="*/ 137593 w 5578823"/>
              <a:gd name="connsiteY8" fmla="*/ 5804042 h 6028256"/>
              <a:gd name="connsiteX9" fmla="*/ 0 w 5578823"/>
              <a:gd name="connsiteY9" fmla="*/ 5760161 h 602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xmlns="" id="{3362A0EA-3E81-4464-94B8-70BE5870ED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487883"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3" name="Espaço Reservado para Conteúdo 2">
            <a:extLst>
              <a:ext uri="{FF2B5EF4-FFF2-40B4-BE49-F238E27FC236}">
                <a16:creationId xmlns:a16="http://schemas.microsoft.com/office/drawing/2014/main" xmlns="" id="{1EE5B429-E9CD-45F9-AA15-E1F97C57CB1D}"/>
              </a:ext>
            </a:extLst>
          </p:cNvPr>
          <p:cNvSpPr>
            <a:spLocks noGrp="1"/>
          </p:cNvSpPr>
          <p:nvPr>
            <p:ph idx="1"/>
          </p:nvPr>
        </p:nvSpPr>
        <p:spPr>
          <a:xfrm>
            <a:off x="762000" y="2286000"/>
            <a:ext cx="5334000" cy="3810001"/>
          </a:xfrm>
        </p:spPr>
        <p:txBody>
          <a:bodyPr>
            <a:normAutofit/>
          </a:bodyPr>
          <a:lstStyle/>
          <a:p>
            <a:pPr marL="0" indent="0">
              <a:buNone/>
            </a:pPr>
            <a:r>
              <a:rPr lang="pt-BR" sz="2400" dirty="0" err="1"/>
              <a:t>To</a:t>
            </a:r>
            <a:r>
              <a:rPr lang="pt-BR" sz="2400" dirty="0"/>
              <a:t> </a:t>
            </a:r>
            <a:r>
              <a:rPr lang="pt-BR" sz="2400" dirty="0" err="1"/>
              <a:t>understand</a:t>
            </a:r>
            <a:r>
              <a:rPr lang="pt-BR" sz="2400" dirty="0"/>
              <a:t> </a:t>
            </a:r>
            <a:r>
              <a:rPr lang="pt-BR" sz="2400" dirty="0" err="1"/>
              <a:t>how</a:t>
            </a:r>
            <a:r>
              <a:rPr lang="pt-BR" sz="2400" dirty="0"/>
              <a:t> </a:t>
            </a:r>
            <a:r>
              <a:rPr lang="pt-BR" sz="2400" dirty="0" err="1"/>
              <a:t>participatory</a:t>
            </a:r>
            <a:r>
              <a:rPr lang="pt-BR" sz="2400" dirty="0"/>
              <a:t> mapping </a:t>
            </a:r>
            <a:r>
              <a:rPr lang="pt-BR" sz="2400" dirty="0" err="1"/>
              <a:t>and</a:t>
            </a:r>
            <a:r>
              <a:rPr lang="pt-BR" sz="2400" dirty="0"/>
              <a:t> </a:t>
            </a:r>
            <a:r>
              <a:rPr lang="pt-BR" sz="2400" dirty="0" err="1"/>
              <a:t>related</a:t>
            </a:r>
            <a:r>
              <a:rPr lang="pt-BR" sz="2400" dirty="0"/>
              <a:t> tools </a:t>
            </a:r>
            <a:r>
              <a:rPr lang="pt-BR" sz="2400" dirty="0" err="1"/>
              <a:t>can</a:t>
            </a:r>
            <a:r>
              <a:rPr lang="pt-BR" sz="2400" dirty="0"/>
              <a:t> </a:t>
            </a:r>
            <a:r>
              <a:rPr lang="pt-BR" sz="2400" dirty="0" err="1"/>
              <a:t>support</a:t>
            </a:r>
            <a:r>
              <a:rPr lang="pt-BR" sz="2400" dirty="0"/>
              <a:t> </a:t>
            </a:r>
            <a:r>
              <a:rPr lang="pt-BR" sz="2400" dirty="0" err="1"/>
              <a:t>the</a:t>
            </a:r>
            <a:r>
              <a:rPr lang="pt-BR" sz="2400" dirty="0"/>
              <a:t> </a:t>
            </a:r>
            <a:r>
              <a:rPr lang="pt-BR" sz="2400" dirty="0" err="1"/>
              <a:t>governance</a:t>
            </a:r>
            <a:r>
              <a:rPr lang="pt-BR" sz="2400" dirty="0"/>
              <a:t> </a:t>
            </a:r>
            <a:r>
              <a:rPr lang="pt-BR" sz="2400" dirty="0" err="1"/>
              <a:t>transition</a:t>
            </a:r>
            <a:r>
              <a:rPr lang="pt-BR" sz="2400" dirty="0"/>
              <a:t> </a:t>
            </a:r>
            <a:r>
              <a:rPr lang="pt-BR" sz="2400" dirty="0" err="1"/>
              <a:t>to</a:t>
            </a:r>
            <a:r>
              <a:rPr lang="pt-BR" sz="2400" dirty="0"/>
              <a:t> </a:t>
            </a:r>
            <a:r>
              <a:rPr lang="pt-BR" sz="2400" dirty="0" err="1"/>
              <a:t>better</a:t>
            </a:r>
            <a:r>
              <a:rPr lang="pt-BR" sz="2400" dirty="0"/>
              <a:t> </a:t>
            </a:r>
            <a:r>
              <a:rPr lang="pt-BR" sz="2400" dirty="0" err="1"/>
              <a:t>cities</a:t>
            </a:r>
            <a:r>
              <a:rPr lang="pt-BR" sz="2400" dirty="0"/>
              <a:t> </a:t>
            </a:r>
            <a:r>
              <a:rPr lang="pt-BR" sz="2400" dirty="0" err="1"/>
              <a:t>and</a:t>
            </a:r>
            <a:r>
              <a:rPr lang="pt-BR" sz="2400" dirty="0"/>
              <a:t> </a:t>
            </a:r>
            <a:r>
              <a:rPr lang="pt-BR" sz="2400" dirty="0" err="1"/>
              <a:t>communities</a:t>
            </a:r>
            <a:r>
              <a:rPr lang="pt-BR" sz="2400" dirty="0"/>
              <a:t>.</a:t>
            </a:r>
          </a:p>
          <a:p>
            <a:pPr marL="0" indent="0">
              <a:buNone/>
            </a:pPr>
            <a:endParaRPr lang="pt-BR" sz="2400" dirty="0"/>
          </a:p>
          <a:p>
            <a:pPr marL="0" indent="0">
              <a:buNone/>
            </a:pPr>
            <a:r>
              <a:rPr lang="pt-BR" sz="2400" b="1" i="1" dirty="0" err="1"/>
              <a:t>Please</a:t>
            </a:r>
            <a:r>
              <a:rPr lang="pt-BR" sz="2400" b="1" i="1" dirty="0"/>
              <a:t> </a:t>
            </a:r>
            <a:r>
              <a:rPr lang="pt-BR" sz="2400" b="1" i="1" dirty="0" err="1"/>
              <a:t>write</a:t>
            </a:r>
            <a:r>
              <a:rPr lang="pt-BR" sz="2400" b="1" i="1" dirty="0"/>
              <a:t> </a:t>
            </a:r>
            <a:r>
              <a:rPr lang="pt-BR" sz="2400" b="1" i="1" dirty="0" err="1"/>
              <a:t>your</a:t>
            </a:r>
            <a:r>
              <a:rPr lang="pt-BR" sz="2400" b="1" i="1" dirty="0"/>
              <a:t> </a:t>
            </a:r>
            <a:r>
              <a:rPr lang="pt-BR" sz="2400" b="1" i="1" dirty="0" err="1"/>
              <a:t>Question</a:t>
            </a:r>
            <a:r>
              <a:rPr lang="pt-BR" sz="2400" b="1" i="1" dirty="0"/>
              <a:t> </a:t>
            </a:r>
            <a:r>
              <a:rPr lang="pt-BR" sz="2400" b="1" i="1" dirty="0" err="1"/>
              <a:t>and</a:t>
            </a:r>
            <a:r>
              <a:rPr lang="pt-BR" sz="2400" b="1" i="1" dirty="0"/>
              <a:t> </a:t>
            </a:r>
            <a:r>
              <a:rPr lang="pt-BR" sz="2400" b="1" i="1" dirty="0" err="1"/>
              <a:t>Name</a:t>
            </a:r>
            <a:r>
              <a:rPr lang="pt-BR" sz="2400" b="1" i="1" dirty="0"/>
              <a:t> </a:t>
            </a:r>
            <a:r>
              <a:rPr lang="pt-BR" sz="2400" b="1" i="1" dirty="0" err="1"/>
              <a:t>on</a:t>
            </a:r>
            <a:r>
              <a:rPr lang="pt-BR" sz="2400" b="1" i="1" dirty="0"/>
              <a:t> </a:t>
            </a:r>
            <a:r>
              <a:rPr lang="pt-BR" sz="2400" b="1" i="1" dirty="0" err="1"/>
              <a:t>the</a:t>
            </a:r>
            <a:r>
              <a:rPr lang="pt-BR" sz="2400" b="1" i="1" dirty="0"/>
              <a:t> chat.</a:t>
            </a:r>
          </a:p>
        </p:txBody>
      </p:sp>
      <p:sp>
        <p:nvSpPr>
          <p:cNvPr id="2" name="Título 1">
            <a:extLst>
              <a:ext uri="{FF2B5EF4-FFF2-40B4-BE49-F238E27FC236}">
                <a16:creationId xmlns:a16="http://schemas.microsoft.com/office/drawing/2014/main" xmlns="" id="{BF6F5C12-FA33-4906-A4F8-CC038914D455}"/>
              </a:ext>
            </a:extLst>
          </p:cNvPr>
          <p:cNvSpPr>
            <a:spLocks noGrp="1"/>
          </p:cNvSpPr>
          <p:nvPr>
            <p:ph type="title"/>
          </p:nvPr>
        </p:nvSpPr>
        <p:spPr>
          <a:xfrm>
            <a:off x="762000" y="762000"/>
            <a:ext cx="5334000" cy="1524000"/>
          </a:xfrm>
        </p:spPr>
        <p:txBody>
          <a:bodyPr>
            <a:normAutofit/>
          </a:bodyPr>
          <a:lstStyle/>
          <a:p>
            <a:r>
              <a:rPr lang="pt-BR" sz="3200" dirty="0" err="1"/>
              <a:t>Objective</a:t>
            </a:r>
            <a:r>
              <a:rPr lang="pt-BR" sz="3200" dirty="0"/>
              <a:t> </a:t>
            </a:r>
            <a:r>
              <a:rPr lang="pt-BR" sz="3200" dirty="0" err="1"/>
              <a:t>of</a:t>
            </a:r>
            <a:r>
              <a:rPr lang="pt-BR" sz="3200" dirty="0"/>
              <a:t> </a:t>
            </a:r>
            <a:r>
              <a:rPr lang="pt-BR" sz="3200" dirty="0" err="1"/>
              <a:t>this</a:t>
            </a:r>
            <a:r>
              <a:rPr lang="pt-BR" sz="3200" dirty="0"/>
              <a:t> </a:t>
            </a:r>
            <a:r>
              <a:rPr lang="pt-BR" sz="3200" dirty="0" err="1"/>
              <a:t>seminar</a:t>
            </a:r>
            <a:endParaRPr lang="pt-BR" sz="3200" dirty="0"/>
          </a:p>
        </p:txBody>
      </p:sp>
    </p:spTree>
    <p:extLst>
      <p:ext uri="{BB962C8B-B14F-4D97-AF65-F5344CB8AC3E}">
        <p14:creationId xmlns:p14="http://schemas.microsoft.com/office/powerpoint/2010/main" xmlns="" val="2255869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2711625" y="241693"/>
            <a:ext cx="7429499" cy="750560"/>
          </a:xfrm>
        </p:spPr>
        <p:txBody>
          <a:bodyPr/>
          <a:lstStyle/>
          <a:p>
            <a:r>
              <a:rPr lang="pt-BR" dirty="0"/>
              <a:t>Sketch </a:t>
            </a:r>
            <a:r>
              <a:rPr lang="pt-BR" dirty="0" err="1"/>
              <a:t>maps</a:t>
            </a:r>
            <a:endParaRPr lang="pt-BR" dirty="0"/>
          </a:p>
        </p:txBody>
      </p:sp>
      <p:pic>
        <p:nvPicPr>
          <p:cNvPr id="5" name="Imagem 4"/>
          <p:cNvPicPr>
            <a:picLocks noChangeAspect="1"/>
          </p:cNvPicPr>
          <p:nvPr/>
        </p:nvPicPr>
        <p:blipFill>
          <a:blip r:embed="rId2" cstate="screen">
            <a:extLst>
              <a:ext uri="{28A0092B-C50C-407E-A947-70E740481C1C}">
                <a14:useLocalDpi xmlns:a14="http://schemas.microsoft.com/office/drawing/2010/main" xmlns="" val="0"/>
              </a:ext>
            </a:extLst>
          </a:blip>
          <a:stretch>
            <a:fillRect/>
          </a:stretch>
        </p:blipFill>
        <p:spPr>
          <a:xfrm>
            <a:off x="1919537" y="1205282"/>
            <a:ext cx="3019199" cy="5374931"/>
          </a:xfrm>
          <a:prstGeom prst="rect">
            <a:avLst/>
          </a:prstGeom>
        </p:spPr>
      </p:pic>
      <p:sp>
        <p:nvSpPr>
          <p:cNvPr id="6" name="CaixaDeTexto 5"/>
          <p:cNvSpPr txBox="1"/>
          <p:nvPr/>
        </p:nvSpPr>
        <p:spPr>
          <a:xfrm>
            <a:off x="5231904" y="2306082"/>
            <a:ext cx="5461367" cy="461665"/>
          </a:xfrm>
          <a:prstGeom prst="rect">
            <a:avLst/>
          </a:prstGeom>
          <a:noFill/>
        </p:spPr>
        <p:txBody>
          <a:bodyPr wrap="none" rtlCol="0">
            <a:spAutoFit/>
          </a:bodyPr>
          <a:lstStyle/>
          <a:p>
            <a:r>
              <a:rPr lang="pt-BR" sz="2400" dirty="0"/>
              <a:t>Planning for </a:t>
            </a:r>
            <a:r>
              <a:rPr lang="pt-BR" sz="2400" dirty="0" err="1"/>
              <a:t>one</a:t>
            </a:r>
            <a:r>
              <a:rPr lang="pt-BR" sz="2400" dirty="0"/>
              <a:t> </a:t>
            </a:r>
            <a:r>
              <a:rPr lang="pt-BR" sz="2400" dirty="0" err="1"/>
              <a:t>and</a:t>
            </a:r>
            <a:r>
              <a:rPr lang="pt-BR" sz="2400" dirty="0"/>
              <a:t> </a:t>
            </a:r>
            <a:r>
              <a:rPr lang="pt-BR" sz="2400" dirty="0" err="1"/>
              <a:t>five</a:t>
            </a:r>
            <a:r>
              <a:rPr lang="pt-BR" sz="2400" dirty="0"/>
              <a:t> </a:t>
            </a:r>
            <a:r>
              <a:rPr lang="pt-BR" sz="2400" dirty="0" err="1"/>
              <a:t>years</a:t>
            </a:r>
            <a:r>
              <a:rPr lang="pt-BR" sz="2400" dirty="0"/>
              <a:t> </a:t>
            </a:r>
            <a:r>
              <a:rPr lang="pt-BR" sz="2400" dirty="0" err="1"/>
              <a:t>ahead</a:t>
            </a:r>
            <a:endParaRPr lang="pt-BR" sz="2400" dirty="0"/>
          </a:p>
        </p:txBody>
      </p:sp>
      <p:pic>
        <p:nvPicPr>
          <p:cNvPr id="7" name="Imagem 6"/>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a:xfrm>
            <a:off x="5231904" y="3284984"/>
            <a:ext cx="4572000" cy="2568178"/>
          </a:xfrm>
          <a:prstGeom prst="rect">
            <a:avLst/>
          </a:prstGeom>
        </p:spPr>
      </p:pic>
      <p:sp>
        <p:nvSpPr>
          <p:cNvPr id="2" name="CaixaDeTexto 1">
            <a:extLst>
              <a:ext uri="{FF2B5EF4-FFF2-40B4-BE49-F238E27FC236}">
                <a16:creationId xmlns:a16="http://schemas.microsoft.com/office/drawing/2014/main" xmlns="" id="{CF1BC824-5D07-4FD5-9FBF-5B18CB55D98F}"/>
              </a:ext>
            </a:extLst>
          </p:cNvPr>
          <p:cNvSpPr txBox="1"/>
          <p:nvPr/>
        </p:nvSpPr>
        <p:spPr>
          <a:xfrm>
            <a:off x="8344530" y="6488668"/>
            <a:ext cx="2918748" cy="369332"/>
          </a:xfrm>
          <a:prstGeom prst="rect">
            <a:avLst/>
          </a:prstGeom>
          <a:noFill/>
        </p:spPr>
        <p:txBody>
          <a:bodyPr wrap="none" rtlCol="0">
            <a:spAutoFit/>
          </a:bodyPr>
          <a:lstStyle/>
          <a:p>
            <a:r>
              <a:rPr lang="pt-BR" dirty="0" err="1"/>
              <a:t>Source</a:t>
            </a:r>
            <a:r>
              <a:rPr lang="pt-BR" dirty="0"/>
              <a:t>: Carolina Carvalho</a:t>
            </a:r>
          </a:p>
        </p:txBody>
      </p:sp>
    </p:spTree>
    <p:extLst>
      <p:ext uri="{BB962C8B-B14F-4D97-AF65-F5344CB8AC3E}">
        <p14:creationId xmlns:p14="http://schemas.microsoft.com/office/powerpoint/2010/main" xmlns="" val="1513008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cstate="screen">
            <a:extLst>
              <a:ext uri="{28A0092B-C50C-407E-A947-70E740481C1C}">
                <a14:useLocalDpi xmlns:a14="http://schemas.microsoft.com/office/drawing/2010/main" xmlns="" val="0"/>
              </a:ext>
            </a:extLst>
          </a:blip>
          <a:stretch>
            <a:fillRect/>
          </a:stretch>
        </p:blipFill>
        <p:spPr>
          <a:xfrm>
            <a:off x="0" y="0"/>
            <a:ext cx="9966176" cy="5605974"/>
          </a:xfrm>
          <a:prstGeom prst="rect">
            <a:avLst/>
          </a:prstGeom>
        </p:spPr>
      </p:pic>
      <p:pic>
        <p:nvPicPr>
          <p:cNvPr id="4" name="Imagem 3"/>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a:xfrm>
            <a:off x="6874935" y="3867150"/>
            <a:ext cx="5317066" cy="2990850"/>
          </a:xfrm>
          <a:prstGeom prst="rect">
            <a:avLst/>
          </a:prstGeom>
        </p:spPr>
      </p:pic>
      <p:sp>
        <p:nvSpPr>
          <p:cNvPr id="5" name="CaixaDeTexto 4"/>
          <p:cNvSpPr txBox="1"/>
          <p:nvPr/>
        </p:nvSpPr>
        <p:spPr>
          <a:xfrm>
            <a:off x="2893183" y="5901612"/>
            <a:ext cx="1790875" cy="369332"/>
          </a:xfrm>
          <a:prstGeom prst="rect">
            <a:avLst/>
          </a:prstGeom>
          <a:noFill/>
        </p:spPr>
        <p:txBody>
          <a:bodyPr wrap="none" rtlCol="0">
            <a:spAutoFit/>
          </a:bodyPr>
          <a:lstStyle/>
          <a:p>
            <a:r>
              <a:rPr lang="pt-BR" dirty="0"/>
              <a:t>Base </a:t>
            </a:r>
            <a:r>
              <a:rPr lang="pt-BR" dirty="0" err="1"/>
              <a:t>map</a:t>
            </a:r>
            <a:r>
              <a:rPr lang="pt-BR" dirty="0"/>
              <a:t> </a:t>
            </a:r>
            <a:r>
              <a:rPr lang="pt-BR" dirty="0" err="1"/>
              <a:t>work</a:t>
            </a:r>
            <a:endParaRPr lang="pt-BR" dirty="0"/>
          </a:p>
        </p:txBody>
      </p:sp>
      <p:sp>
        <p:nvSpPr>
          <p:cNvPr id="2" name="CaixaDeTexto 1">
            <a:extLst>
              <a:ext uri="{FF2B5EF4-FFF2-40B4-BE49-F238E27FC236}">
                <a16:creationId xmlns:a16="http://schemas.microsoft.com/office/drawing/2014/main" xmlns="" id="{1732CEEC-7A55-47AD-AABF-81BF0E8E61F6}"/>
              </a:ext>
            </a:extLst>
          </p:cNvPr>
          <p:cNvSpPr txBox="1"/>
          <p:nvPr/>
        </p:nvSpPr>
        <p:spPr>
          <a:xfrm>
            <a:off x="10100821" y="964079"/>
            <a:ext cx="1956535" cy="646331"/>
          </a:xfrm>
          <a:prstGeom prst="rect">
            <a:avLst/>
          </a:prstGeom>
          <a:noFill/>
        </p:spPr>
        <p:txBody>
          <a:bodyPr wrap="square" rtlCol="0">
            <a:spAutoFit/>
          </a:bodyPr>
          <a:lstStyle/>
          <a:p>
            <a:r>
              <a:rPr lang="pt-BR" dirty="0" err="1"/>
              <a:t>Source</a:t>
            </a:r>
            <a:r>
              <a:rPr lang="pt-BR" dirty="0"/>
              <a:t>: Carolina Carvalho</a:t>
            </a:r>
          </a:p>
        </p:txBody>
      </p:sp>
    </p:spTree>
    <p:extLst>
      <p:ext uri="{BB962C8B-B14F-4D97-AF65-F5344CB8AC3E}">
        <p14:creationId xmlns:p14="http://schemas.microsoft.com/office/powerpoint/2010/main" xmlns="" val="1927239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xmlns="" id="{A6EF5A53-0A64-4CA5-B9C7-1CB97CB5CF1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5" name="Freeform: Shape 14">
            <a:extLst>
              <a:ext uri="{FF2B5EF4-FFF2-40B4-BE49-F238E27FC236}">
                <a16:creationId xmlns:a16="http://schemas.microsoft.com/office/drawing/2014/main" xmlns="" id="{34ABFBEA-4EB0-4D02-A2C0-1733CD3D6F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7" name="Freeform: Shape 16">
            <a:extLst>
              <a:ext uri="{FF2B5EF4-FFF2-40B4-BE49-F238E27FC236}">
                <a16:creationId xmlns:a16="http://schemas.microsoft.com/office/drawing/2014/main" xmlns="" id="{19E083F6-57F4-487B-A766-EA0462B1EED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19" name="Rectangle 18">
            <a:extLst>
              <a:ext uri="{FF2B5EF4-FFF2-40B4-BE49-F238E27FC236}">
                <a16:creationId xmlns:a16="http://schemas.microsoft.com/office/drawing/2014/main" xmlns="" id="{73C423DB-7749-4DF8-8419-C7C2F0EF54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aixaDeTexto 7">
            <a:extLst>
              <a:ext uri="{FF2B5EF4-FFF2-40B4-BE49-F238E27FC236}">
                <a16:creationId xmlns:a16="http://schemas.microsoft.com/office/drawing/2014/main" xmlns="" id="{0B4D7577-F933-4A03-869D-6B9B9CE69BC2}"/>
              </a:ext>
            </a:extLst>
          </p:cNvPr>
          <p:cNvSpPr txBox="1"/>
          <p:nvPr/>
        </p:nvSpPr>
        <p:spPr>
          <a:xfrm>
            <a:off x="761999" y="762000"/>
            <a:ext cx="3810001" cy="30480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kern="1200" cap="all">
                <a:solidFill>
                  <a:schemeClr val="tx1"/>
                </a:solidFill>
                <a:latin typeface="+mj-lt"/>
                <a:ea typeface="+mj-ea"/>
                <a:cs typeface="+mj-cs"/>
              </a:rPr>
              <a:t>Some outcomes and new proposals</a:t>
            </a:r>
          </a:p>
        </p:txBody>
      </p:sp>
      <p:sp>
        <p:nvSpPr>
          <p:cNvPr id="21" name="Freeform: Shape 20">
            <a:extLst>
              <a:ext uri="{FF2B5EF4-FFF2-40B4-BE49-F238E27FC236}">
                <a16:creationId xmlns:a16="http://schemas.microsoft.com/office/drawing/2014/main" xmlns="" id="{DE6C44D3-84D0-4585-94EB-A3A81F5551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10653162" y="-776838"/>
            <a:ext cx="762001"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latin typeface="Avenir Next LT Pro" panose="020B0504020202020204" pitchFamily="34" charset="0"/>
            </a:endParaRPr>
          </a:p>
        </p:txBody>
      </p:sp>
      <p:grpSp>
        <p:nvGrpSpPr>
          <p:cNvPr id="23" name="Group 22">
            <a:extLst>
              <a:ext uri="{FF2B5EF4-FFF2-40B4-BE49-F238E27FC236}">
                <a16:creationId xmlns:a16="http://schemas.microsoft.com/office/drawing/2014/main" xmlns="" id="{E2E9E5A8-69E1-45E8-A840-B64883F7D5E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flipH="1">
            <a:off x="-1" y="5829359"/>
            <a:ext cx="4333875" cy="1028642"/>
            <a:chOff x="7153921" y="5829359"/>
            <a:chExt cx="5038079" cy="1028642"/>
          </a:xfrm>
        </p:grpSpPr>
        <p:sp>
          <p:nvSpPr>
            <p:cNvPr id="10" name="Freeform: Shape 23">
              <a:extLst>
                <a:ext uri="{FF2B5EF4-FFF2-40B4-BE49-F238E27FC236}">
                  <a16:creationId xmlns:a16="http://schemas.microsoft.com/office/drawing/2014/main" xmlns="" id="{827F9FD3-1DAF-4B74-B18F-3C2D98233B6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963906" y="5913098"/>
              <a:ext cx="4228094" cy="944903"/>
            </a:xfrm>
            <a:custGeom>
              <a:avLst/>
              <a:gdLst>
                <a:gd name="connsiteX0" fmla="*/ 1673074 w 4228094"/>
                <a:gd name="connsiteY0" fmla="*/ 230 h 1137038"/>
                <a:gd name="connsiteX1" fmla="*/ 3676781 w 4228094"/>
                <a:gd name="connsiteY1" fmla="*/ 298555 h 1137038"/>
                <a:gd name="connsiteX2" fmla="*/ 4025527 w 4228094"/>
                <a:gd name="connsiteY2" fmla="*/ 425010 h 1137038"/>
                <a:gd name="connsiteX3" fmla="*/ 4228094 w 4228094"/>
                <a:gd name="connsiteY3" fmla="*/ 494088 h 1137038"/>
                <a:gd name="connsiteX4" fmla="*/ 4228094 w 4228094"/>
                <a:gd name="connsiteY4" fmla="*/ 1137038 h 1137038"/>
                <a:gd name="connsiteX5" fmla="*/ 0 w 4228094"/>
                <a:gd name="connsiteY5" fmla="*/ 1137038 h 1137038"/>
                <a:gd name="connsiteX6" fmla="*/ 18109 w 4228094"/>
                <a:gd name="connsiteY6" fmla="*/ 1068877 h 1137038"/>
                <a:gd name="connsiteX7" fmla="*/ 362264 w 4228094"/>
                <a:gd name="connsiteY7" fmla="*/ 366637 h 1137038"/>
                <a:gd name="connsiteX8" fmla="*/ 1386499 w 4228094"/>
                <a:gd name="connsiteY8" fmla="*/ 1522 h 1137038"/>
                <a:gd name="connsiteX9" fmla="*/ 1673074 w 4228094"/>
                <a:gd name="connsiteY9" fmla="*/ 230 h 113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8094" h="1137038">
                  <a:moveTo>
                    <a:pt x="1673074" y="230"/>
                  </a:moveTo>
                  <a:cubicBezTo>
                    <a:pt x="2346512" y="4287"/>
                    <a:pt x="3048424" y="63583"/>
                    <a:pt x="3676781" y="298555"/>
                  </a:cubicBezTo>
                  <a:cubicBezTo>
                    <a:pt x="3793275" y="342114"/>
                    <a:pt x="3909477" y="384216"/>
                    <a:pt x="4025527" y="425010"/>
                  </a:cubicBezTo>
                  <a:lnTo>
                    <a:pt x="4228094" y="494088"/>
                  </a:lnTo>
                  <a:lnTo>
                    <a:pt x="4228094" y="1137038"/>
                  </a:lnTo>
                  <a:lnTo>
                    <a:pt x="0" y="1137038"/>
                  </a:lnTo>
                  <a:lnTo>
                    <a:pt x="18109" y="1068877"/>
                  </a:lnTo>
                  <a:cubicBezTo>
                    <a:pt x="95047" y="799139"/>
                    <a:pt x="194962" y="542008"/>
                    <a:pt x="362264" y="366637"/>
                  </a:cubicBezTo>
                  <a:cubicBezTo>
                    <a:pt x="622229" y="94062"/>
                    <a:pt x="1015836" y="6565"/>
                    <a:pt x="1386499" y="1522"/>
                  </a:cubicBezTo>
                  <a:cubicBezTo>
                    <a:pt x="1481245" y="198"/>
                    <a:pt x="1576869" y="-349"/>
                    <a:pt x="1673074"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500">
                <a:solidFill>
                  <a:schemeClr val="bg1"/>
                </a:solidFill>
                <a:latin typeface="Avenir Next LT Pro" panose="020B0504020202020204" pitchFamily="34" charset="0"/>
              </a:endParaRPr>
            </a:p>
          </p:txBody>
        </p:sp>
        <p:sp>
          <p:nvSpPr>
            <p:cNvPr id="25" name="Freeform: Shape 24">
              <a:extLst>
                <a:ext uri="{FF2B5EF4-FFF2-40B4-BE49-F238E27FC236}">
                  <a16:creationId xmlns:a16="http://schemas.microsoft.com/office/drawing/2014/main" xmlns="" id="{69180F8E-2CCE-4BDD-B7A7-F2BE60D446E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153921" y="5829359"/>
              <a:ext cx="5038078" cy="1028642"/>
            </a:xfrm>
            <a:custGeom>
              <a:avLst/>
              <a:gdLst>
                <a:gd name="connsiteX0" fmla="*/ 1576991 w 5038078"/>
                <a:gd name="connsiteY0" fmla="*/ 210 h 1238015"/>
                <a:gd name="connsiteX1" fmla="*/ 3403320 w 5038078"/>
                <a:gd name="connsiteY1" fmla="*/ 272125 h 1238015"/>
                <a:gd name="connsiteX2" fmla="*/ 4672870 w 5038078"/>
                <a:gd name="connsiteY2" fmla="*/ 693604 h 1238015"/>
                <a:gd name="connsiteX3" fmla="*/ 5038078 w 5038078"/>
                <a:gd name="connsiteY3" fmla="*/ 795929 h 1238015"/>
                <a:gd name="connsiteX4" fmla="*/ 5038078 w 5038078"/>
                <a:gd name="connsiteY4" fmla="*/ 1238015 h 1238015"/>
                <a:gd name="connsiteX5" fmla="*/ 0 w 5038078"/>
                <a:gd name="connsiteY5" fmla="*/ 1238015 h 1238015"/>
                <a:gd name="connsiteX6" fmla="*/ 19230 w 5038078"/>
                <a:gd name="connsiteY6" fmla="*/ 1159819 h 1238015"/>
                <a:gd name="connsiteX7" fmla="*/ 382219 w 5038078"/>
                <a:gd name="connsiteY7" fmla="*/ 334180 h 1238015"/>
                <a:gd name="connsiteX8" fmla="*/ 1315784 w 5038078"/>
                <a:gd name="connsiteY8" fmla="*/ 1388 h 1238015"/>
                <a:gd name="connsiteX9" fmla="*/ 1576991 w 5038078"/>
                <a:gd name="connsiteY9" fmla="*/ 210 h 1238015"/>
                <a:gd name="connsiteX0" fmla="*/ 0 w 5129518"/>
                <a:gd name="connsiteY0" fmla="*/ 1237805 h 1329245"/>
                <a:gd name="connsiteX1" fmla="*/ 19230 w 5129518"/>
                <a:gd name="connsiteY1" fmla="*/ 1159609 h 1329245"/>
                <a:gd name="connsiteX2" fmla="*/ 382219 w 5129518"/>
                <a:gd name="connsiteY2" fmla="*/ 333970 h 1329245"/>
                <a:gd name="connsiteX3" fmla="*/ 1315784 w 5129518"/>
                <a:gd name="connsiteY3" fmla="*/ 1178 h 1329245"/>
                <a:gd name="connsiteX4" fmla="*/ 1576991 w 5129518"/>
                <a:gd name="connsiteY4" fmla="*/ 0 h 1329245"/>
                <a:gd name="connsiteX5" fmla="*/ 3403320 w 5129518"/>
                <a:gd name="connsiteY5" fmla="*/ 271915 h 1329245"/>
                <a:gd name="connsiteX6" fmla="*/ 4672870 w 5129518"/>
                <a:gd name="connsiteY6" fmla="*/ 693394 h 1329245"/>
                <a:gd name="connsiteX7" fmla="*/ 5038078 w 5129518"/>
                <a:gd name="connsiteY7" fmla="*/ 795719 h 1329245"/>
                <a:gd name="connsiteX8" fmla="*/ 5129518 w 5129518"/>
                <a:gd name="connsiteY8" fmla="*/ 1329245 h 1329245"/>
                <a:gd name="connsiteX0" fmla="*/ 0 w 5129518"/>
                <a:gd name="connsiteY0" fmla="*/ 1237805 h 1329245"/>
                <a:gd name="connsiteX1" fmla="*/ 19230 w 5129518"/>
                <a:gd name="connsiteY1" fmla="*/ 1159609 h 1329245"/>
                <a:gd name="connsiteX2" fmla="*/ 382219 w 5129518"/>
                <a:gd name="connsiteY2" fmla="*/ 333970 h 1329245"/>
                <a:gd name="connsiteX3" fmla="*/ 1315784 w 5129518"/>
                <a:gd name="connsiteY3" fmla="*/ 1178 h 1329245"/>
                <a:gd name="connsiteX4" fmla="*/ 1576991 w 5129518"/>
                <a:gd name="connsiteY4" fmla="*/ 0 h 1329245"/>
                <a:gd name="connsiteX5" fmla="*/ 3403320 w 5129518"/>
                <a:gd name="connsiteY5" fmla="*/ 271915 h 1329245"/>
                <a:gd name="connsiteX6" fmla="*/ 4672870 w 5129518"/>
                <a:gd name="connsiteY6" fmla="*/ 693394 h 1329245"/>
                <a:gd name="connsiteX7" fmla="*/ 5038078 w 5129518"/>
                <a:gd name="connsiteY7" fmla="*/ 795719 h 1329245"/>
                <a:gd name="connsiteX8" fmla="*/ 5129518 w 5129518"/>
                <a:gd name="connsiteY8" fmla="*/ 1329245 h 1329245"/>
                <a:gd name="connsiteX0" fmla="*/ 0 w 5049689"/>
                <a:gd name="connsiteY0" fmla="*/ 1237805 h 1423588"/>
                <a:gd name="connsiteX1" fmla="*/ 19230 w 5049689"/>
                <a:gd name="connsiteY1" fmla="*/ 1159609 h 1423588"/>
                <a:gd name="connsiteX2" fmla="*/ 382219 w 5049689"/>
                <a:gd name="connsiteY2" fmla="*/ 333970 h 1423588"/>
                <a:gd name="connsiteX3" fmla="*/ 1315784 w 5049689"/>
                <a:gd name="connsiteY3" fmla="*/ 1178 h 1423588"/>
                <a:gd name="connsiteX4" fmla="*/ 1576991 w 5049689"/>
                <a:gd name="connsiteY4" fmla="*/ 0 h 1423588"/>
                <a:gd name="connsiteX5" fmla="*/ 3403320 w 5049689"/>
                <a:gd name="connsiteY5" fmla="*/ 271915 h 1423588"/>
                <a:gd name="connsiteX6" fmla="*/ 4672870 w 5049689"/>
                <a:gd name="connsiteY6" fmla="*/ 693394 h 1423588"/>
                <a:gd name="connsiteX7" fmla="*/ 5038078 w 5049689"/>
                <a:gd name="connsiteY7" fmla="*/ 795719 h 1423588"/>
                <a:gd name="connsiteX8" fmla="*/ 5049689 w 5049689"/>
                <a:gd name="connsiteY8" fmla="*/ 1423588 h 1423588"/>
                <a:gd name="connsiteX0" fmla="*/ 0 w 5038078"/>
                <a:gd name="connsiteY0" fmla="*/ 1237805 h 1237805"/>
                <a:gd name="connsiteX1" fmla="*/ 19230 w 5038078"/>
                <a:gd name="connsiteY1" fmla="*/ 1159609 h 1237805"/>
                <a:gd name="connsiteX2" fmla="*/ 382219 w 5038078"/>
                <a:gd name="connsiteY2" fmla="*/ 333970 h 1237805"/>
                <a:gd name="connsiteX3" fmla="*/ 1315784 w 5038078"/>
                <a:gd name="connsiteY3" fmla="*/ 1178 h 1237805"/>
                <a:gd name="connsiteX4" fmla="*/ 1576991 w 5038078"/>
                <a:gd name="connsiteY4" fmla="*/ 0 h 1237805"/>
                <a:gd name="connsiteX5" fmla="*/ 3403320 w 5038078"/>
                <a:gd name="connsiteY5" fmla="*/ 271915 h 1237805"/>
                <a:gd name="connsiteX6" fmla="*/ 4672870 w 5038078"/>
                <a:gd name="connsiteY6" fmla="*/ 693394 h 1237805"/>
                <a:gd name="connsiteX7" fmla="*/ 5038078 w 5038078"/>
                <a:gd name="connsiteY7" fmla="*/ 795719 h 123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8078" h="1237805">
                  <a:moveTo>
                    <a:pt x="0" y="1237805"/>
                  </a:moveTo>
                  <a:lnTo>
                    <a:pt x="19230" y="1159609"/>
                  </a:lnTo>
                  <a:cubicBezTo>
                    <a:pt x="96961" y="850027"/>
                    <a:pt x="191605" y="533778"/>
                    <a:pt x="382219" y="333970"/>
                  </a:cubicBezTo>
                  <a:cubicBezTo>
                    <a:pt x="619171" y="85526"/>
                    <a:pt x="977934" y="5774"/>
                    <a:pt x="1315784" y="1178"/>
                  </a:cubicBezTo>
                  <a:lnTo>
                    <a:pt x="1576991" y="0"/>
                  </a:lnTo>
                  <a:cubicBezTo>
                    <a:pt x="2190813" y="3698"/>
                    <a:pt x="2830589" y="57744"/>
                    <a:pt x="3403320" y="271915"/>
                  </a:cubicBezTo>
                  <a:cubicBezTo>
                    <a:pt x="3828046" y="430728"/>
                    <a:pt x="4248519" y="568281"/>
                    <a:pt x="4672870" y="693394"/>
                  </a:cubicBezTo>
                  <a:lnTo>
                    <a:pt x="5038078" y="795719"/>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grpSp>
      <p:pic>
        <p:nvPicPr>
          <p:cNvPr id="7" name="Imagem 6">
            <a:extLst>
              <a:ext uri="{FF2B5EF4-FFF2-40B4-BE49-F238E27FC236}">
                <a16:creationId xmlns:a16="http://schemas.microsoft.com/office/drawing/2014/main" xmlns="" id="{5DCC6576-688F-4A1B-A106-8609F8FA67E0}"/>
              </a:ext>
            </a:extLst>
          </p:cNvPr>
          <p:cNvPicPr>
            <a:picLocks noChangeAspect="1"/>
          </p:cNvPicPr>
          <p:nvPr/>
        </p:nvPicPr>
        <p:blipFill rotWithShape="1">
          <a:blip r:embed="rId2" cstate="screen"/>
          <a:srcRect/>
          <a:stretch/>
        </p:blipFill>
        <p:spPr>
          <a:xfrm>
            <a:off x="8542868" y="3601536"/>
            <a:ext cx="2887132" cy="2506132"/>
          </a:xfrm>
          <a:prstGeom prst="rect">
            <a:avLst/>
          </a:prstGeom>
        </p:spPr>
      </p:pic>
      <p:pic>
        <p:nvPicPr>
          <p:cNvPr id="6" name="Imagem 5">
            <a:extLst>
              <a:ext uri="{FF2B5EF4-FFF2-40B4-BE49-F238E27FC236}">
                <a16:creationId xmlns:a16="http://schemas.microsoft.com/office/drawing/2014/main" xmlns="" id="{45DA5555-3A19-4371-B119-E390A7922FA3}"/>
              </a:ext>
            </a:extLst>
          </p:cNvPr>
          <p:cNvPicPr>
            <a:picLocks noChangeAspect="1"/>
          </p:cNvPicPr>
          <p:nvPr/>
        </p:nvPicPr>
        <p:blipFill rotWithShape="1">
          <a:blip r:embed="rId3" cstate="screen"/>
          <a:srcRect/>
          <a:stretch/>
        </p:blipFill>
        <p:spPr>
          <a:xfrm>
            <a:off x="8542868" y="762001"/>
            <a:ext cx="2887132" cy="2506132"/>
          </a:xfrm>
          <a:prstGeom prst="rect">
            <a:avLst/>
          </a:prstGeom>
        </p:spPr>
      </p:pic>
      <p:pic>
        <p:nvPicPr>
          <p:cNvPr id="4" name="Imagem 3">
            <a:extLst>
              <a:ext uri="{FF2B5EF4-FFF2-40B4-BE49-F238E27FC236}">
                <a16:creationId xmlns:a16="http://schemas.microsoft.com/office/drawing/2014/main" xmlns="" id="{3294CCB4-B369-4BC4-A6E0-B6FC6444142C}"/>
              </a:ext>
            </a:extLst>
          </p:cNvPr>
          <p:cNvPicPr>
            <a:picLocks noChangeAspect="1"/>
          </p:cNvPicPr>
          <p:nvPr/>
        </p:nvPicPr>
        <p:blipFill rotWithShape="1">
          <a:blip r:embed="rId4" cstate="screen"/>
          <a:srcRect b="-3"/>
          <a:stretch/>
        </p:blipFill>
        <p:spPr>
          <a:xfrm>
            <a:off x="5334000" y="3589868"/>
            <a:ext cx="2887132" cy="2506132"/>
          </a:xfrm>
          <a:prstGeom prst="rect">
            <a:avLst/>
          </a:prstGeom>
        </p:spPr>
      </p:pic>
      <p:pic>
        <p:nvPicPr>
          <p:cNvPr id="5" name="Imagem 4">
            <a:extLst>
              <a:ext uri="{FF2B5EF4-FFF2-40B4-BE49-F238E27FC236}">
                <a16:creationId xmlns:a16="http://schemas.microsoft.com/office/drawing/2014/main" xmlns="" id="{9F450919-14F0-4A84-A092-CC3CB5F57C69}"/>
              </a:ext>
            </a:extLst>
          </p:cNvPr>
          <p:cNvPicPr>
            <a:picLocks noChangeAspect="1"/>
          </p:cNvPicPr>
          <p:nvPr/>
        </p:nvPicPr>
        <p:blipFill rotWithShape="1">
          <a:blip r:embed="rId5" cstate="screen"/>
          <a:srcRect/>
          <a:stretch/>
        </p:blipFill>
        <p:spPr>
          <a:xfrm>
            <a:off x="5279482" y="783346"/>
            <a:ext cx="2887133" cy="2506133"/>
          </a:xfrm>
          <a:prstGeom prst="rect">
            <a:avLst/>
          </a:prstGeom>
        </p:spPr>
      </p:pic>
      <p:sp>
        <p:nvSpPr>
          <p:cNvPr id="2" name="CaixaDeTexto 1">
            <a:extLst>
              <a:ext uri="{FF2B5EF4-FFF2-40B4-BE49-F238E27FC236}">
                <a16:creationId xmlns:a16="http://schemas.microsoft.com/office/drawing/2014/main" xmlns="" id="{75BD6A7E-F5AA-43E3-A1E7-64916FA3C963}"/>
              </a:ext>
            </a:extLst>
          </p:cNvPr>
          <p:cNvSpPr txBox="1"/>
          <p:nvPr/>
        </p:nvSpPr>
        <p:spPr>
          <a:xfrm>
            <a:off x="8954510" y="6142513"/>
            <a:ext cx="2774286" cy="646331"/>
          </a:xfrm>
          <a:prstGeom prst="rect">
            <a:avLst/>
          </a:prstGeom>
          <a:noFill/>
        </p:spPr>
        <p:txBody>
          <a:bodyPr wrap="none" rtlCol="0">
            <a:spAutoFit/>
          </a:bodyPr>
          <a:lstStyle/>
          <a:p>
            <a:r>
              <a:rPr lang="pt-BR" dirty="0"/>
              <a:t>Community </a:t>
            </a:r>
            <a:r>
              <a:rPr lang="pt-BR" dirty="0" err="1"/>
              <a:t>Journal</a:t>
            </a:r>
            <a:r>
              <a:rPr lang="pt-BR" dirty="0"/>
              <a:t> </a:t>
            </a:r>
            <a:r>
              <a:rPr lang="pt-BR" dirty="0" err="1"/>
              <a:t>and</a:t>
            </a:r>
            <a:r>
              <a:rPr lang="pt-BR" dirty="0"/>
              <a:t> </a:t>
            </a:r>
          </a:p>
          <a:p>
            <a:r>
              <a:rPr lang="pt-BR" dirty="0" err="1"/>
              <a:t>Integrated</a:t>
            </a:r>
            <a:r>
              <a:rPr lang="pt-BR" dirty="0"/>
              <a:t> </a:t>
            </a:r>
            <a:r>
              <a:rPr lang="pt-BR" dirty="0" err="1"/>
              <a:t>Panel</a:t>
            </a:r>
            <a:endParaRPr lang="pt-BR" dirty="0"/>
          </a:p>
        </p:txBody>
      </p:sp>
      <p:sp>
        <p:nvSpPr>
          <p:cNvPr id="3" name="CaixaDeTexto 2">
            <a:extLst>
              <a:ext uri="{FF2B5EF4-FFF2-40B4-BE49-F238E27FC236}">
                <a16:creationId xmlns:a16="http://schemas.microsoft.com/office/drawing/2014/main" xmlns="" id="{632F23BE-91ED-47B5-B838-8A89B81A5FA2}"/>
              </a:ext>
            </a:extLst>
          </p:cNvPr>
          <p:cNvSpPr txBox="1"/>
          <p:nvPr/>
        </p:nvSpPr>
        <p:spPr>
          <a:xfrm>
            <a:off x="6019666" y="6107668"/>
            <a:ext cx="1515800" cy="369332"/>
          </a:xfrm>
          <a:prstGeom prst="rect">
            <a:avLst/>
          </a:prstGeom>
          <a:noFill/>
        </p:spPr>
        <p:txBody>
          <a:bodyPr wrap="none" rtlCol="0">
            <a:spAutoFit/>
          </a:bodyPr>
          <a:lstStyle/>
          <a:p>
            <a:r>
              <a:rPr lang="pt-BR" dirty="0"/>
              <a:t>Sketch </a:t>
            </a:r>
            <a:r>
              <a:rPr lang="pt-BR" dirty="0" err="1"/>
              <a:t>maps</a:t>
            </a:r>
            <a:endParaRPr lang="pt-BR" dirty="0"/>
          </a:p>
        </p:txBody>
      </p:sp>
      <p:sp>
        <p:nvSpPr>
          <p:cNvPr id="9" name="CaixaDeTexto 8">
            <a:extLst>
              <a:ext uri="{FF2B5EF4-FFF2-40B4-BE49-F238E27FC236}">
                <a16:creationId xmlns:a16="http://schemas.microsoft.com/office/drawing/2014/main" xmlns="" id="{4600ACE8-91FA-4F4F-B5EA-72039F2F0CBB}"/>
              </a:ext>
            </a:extLst>
          </p:cNvPr>
          <p:cNvSpPr txBox="1"/>
          <p:nvPr/>
        </p:nvSpPr>
        <p:spPr>
          <a:xfrm>
            <a:off x="6019666" y="380999"/>
            <a:ext cx="1515800" cy="369332"/>
          </a:xfrm>
          <a:prstGeom prst="rect">
            <a:avLst/>
          </a:prstGeom>
          <a:noFill/>
        </p:spPr>
        <p:txBody>
          <a:bodyPr wrap="none" rtlCol="0">
            <a:spAutoFit/>
          </a:bodyPr>
          <a:lstStyle/>
          <a:p>
            <a:r>
              <a:rPr lang="pt-BR" dirty="0"/>
              <a:t>Sketch </a:t>
            </a:r>
            <a:r>
              <a:rPr lang="pt-BR" dirty="0" err="1"/>
              <a:t>maps</a:t>
            </a:r>
            <a:endParaRPr lang="pt-BR" dirty="0"/>
          </a:p>
        </p:txBody>
      </p:sp>
      <p:sp>
        <p:nvSpPr>
          <p:cNvPr id="11" name="CaixaDeTexto 10">
            <a:extLst>
              <a:ext uri="{FF2B5EF4-FFF2-40B4-BE49-F238E27FC236}">
                <a16:creationId xmlns:a16="http://schemas.microsoft.com/office/drawing/2014/main" xmlns="" id="{52928082-07C9-4476-8856-97B86581C876}"/>
              </a:ext>
            </a:extLst>
          </p:cNvPr>
          <p:cNvSpPr txBox="1"/>
          <p:nvPr/>
        </p:nvSpPr>
        <p:spPr>
          <a:xfrm>
            <a:off x="9232164" y="392685"/>
            <a:ext cx="1600118" cy="369332"/>
          </a:xfrm>
          <a:prstGeom prst="rect">
            <a:avLst/>
          </a:prstGeom>
          <a:noFill/>
        </p:spPr>
        <p:txBody>
          <a:bodyPr wrap="none" rtlCol="0">
            <a:spAutoFit/>
          </a:bodyPr>
          <a:lstStyle/>
          <a:p>
            <a:r>
              <a:rPr lang="pt-BR" dirty="0"/>
              <a:t>Maps in </a:t>
            </a:r>
            <a:r>
              <a:rPr lang="pt-BR" dirty="0" err="1"/>
              <a:t>scale</a:t>
            </a:r>
            <a:endParaRPr lang="pt-BR" dirty="0"/>
          </a:p>
        </p:txBody>
      </p:sp>
      <p:sp>
        <p:nvSpPr>
          <p:cNvPr id="12" name="CaixaDeTexto 11">
            <a:extLst>
              <a:ext uri="{FF2B5EF4-FFF2-40B4-BE49-F238E27FC236}">
                <a16:creationId xmlns:a16="http://schemas.microsoft.com/office/drawing/2014/main" xmlns="" id="{F52F7FB0-9D29-4D76-B533-B27A4EDDCDE9}"/>
              </a:ext>
            </a:extLst>
          </p:cNvPr>
          <p:cNvSpPr txBox="1"/>
          <p:nvPr/>
        </p:nvSpPr>
        <p:spPr>
          <a:xfrm>
            <a:off x="266941" y="6424691"/>
            <a:ext cx="2918748" cy="369332"/>
          </a:xfrm>
          <a:prstGeom prst="rect">
            <a:avLst/>
          </a:prstGeom>
          <a:noFill/>
        </p:spPr>
        <p:txBody>
          <a:bodyPr wrap="none" rtlCol="0">
            <a:spAutoFit/>
          </a:bodyPr>
          <a:lstStyle/>
          <a:p>
            <a:r>
              <a:rPr lang="pt-BR" dirty="0" err="1"/>
              <a:t>Source</a:t>
            </a:r>
            <a:r>
              <a:rPr lang="pt-BR" dirty="0"/>
              <a:t>: Carolina Carvalho</a:t>
            </a:r>
          </a:p>
        </p:txBody>
      </p:sp>
    </p:spTree>
    <p:extLst>
      <p:ext uri="{BB962C8B-B14F-4D97-AF65-F5344CB8AC3E}">
        <p14:creationId xmlns:p14="http://schemas.microsoft.com/office/powerpoint/2010/main" xmlns="" val="31480253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Mapa&#10;&#10;Descrição gerada automaticamente">
            <a:extLst>
              <a:ext uri="{FF2B5EF4-FFF2-40B4-BE49-F238E27FC236}">
                <a16:creationId xmlns:a16="http://schemas.microsoft.com/office/drawing/2014/main" xmlns="" id="{1BD09913-4185-41CD-819F-4BAFED0AB9B4}"/>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962384" y="322819"/>
            <a:ext cx="6267231" cy="6212362"/>
          </a:xfrm>
          <a:prstGeom prst="rect">
            <a:avLst/>
          </a:prstGeom>
        </p:spPr>
      </p:pic>
      <p:sp>
        <p:nvSpPr>
          <p:cNvPr id="10" name="CaixaDeTexto 9">
            <a:extLst>
              <a:ext uri="{FF2B5EF4-FFF2-40B4-BE49-F238E27FC236}">
                <a16:creationId xmlns:a16="http://schemas.microsoft.com/office/drawing/2014/main" xmlns="" id="{69EECA72-B334-49A0-A53A-8400D13C1B1D}"/>
              </a:ext>
            </a:extLst>
          </p:cNvPr>
          <p:cNvSpPr txBox="1"/>
          <p:nvPr/>
        </p:nvSpPr>
        <p:spPr>
          <a:xfrm>
            <a:off x="447869" y="4879910"/>
            <a:ext cx="1732847" cy="369332"/>
          </a:xfrm>
          <a:prstGeom prst="rect">
            <a:avLst/>
          </a:prstGeom>
          <a:noFill/>
        </p:spPr>
        <p:txBody>
          <a:bodyPr wrap="none" rtlCol="0">
            <a:spAutoFit/>
          </a:bodyPr>
          <a:lstStyle/>
          <a:p>
            <a:r>
              <a:rPr lang="pt-BR" dirty="0"/>
              <a:t>A new </a:t>
            </a:r>
            <a:r>
              <a:rPr lang="pt-BR" dirty="0" err="1"/>
              <a:t>product</a:t>
            </a:r>
            <a:endParaRPr lang="pt-BR" dirty="0"/>
          </a:p>
        </p:txBody>
      </p:sp>
      <p:sp>
        <p:nvSpPr>
          <p:cNvPr id="2" name="CaixaDeTexto 1">
            <a:extLst>
              <a:ext uri="{FF2B5EF4-FFF2-40B4-BE49-F238E27FC236}">
                <a16:creationId xmlns:a16="http://schemas.microsoft.com/office/drawing/2014/main" xmlns="" id="{FF186AEB-FC41-432A-AC1F-225809FE8F9C}"/>
              </a:ext>
            </a:extLst>
          </p:cNvPr>
          <p:cNvSpPr txBox="1"/>
          <p:nvPr/>
        </p:nvSpPr>
        <p:spPr>
          <a:xfrm>
            <a:off x="8344530" y="6488668"/>
            <a:ext cx="2918748" cy="369332"/>
          </a:xfrm>
          <a:prstGeom prst="rect">
            <a:avLst/>
          </a:prstGeom>
          <a:noFill/>
        </p:spPr>
        <p:txBody>
          <a:bodyPr wrap="none" rtlCol="0">
            <a:spAutoFit/>
          </a:bodyPr>
          <a:lstStyle/>
          <a:p>
            <a:r>
              <a:rPr lang="pt-BR" dirty="0" err="1"/>
              <a:t>Source</a:t>
            </a:r>
            <a:r>
              <a:rPr lang="pt-BR" dirty="0"/>
              <a:t>: Carolina Carvalho</a:t>
            </a:r>
          </a:p>
        </p:txBody>
      </p:sp>
    </p:spTree>
    <p:extLst>
      <p:ext uri="{BB962C8B-B14F-4D97-AF65-F5344CB8AC3E}">
        <p14:creationId xmlns:p14="http://schemas.microsoft.com/office/powerpoint/2010/main" xmlns="" val="1372061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A21F8F9-1C4A-4719-8599-04D3C9403644}"/>
              </a:ext>
            </a:extLst>
          </p:cNvPr>
          <p:cNvSpPr>
            <a:spLocks noGrp="1"/>
          </p:cNvSpPr>
          <p:nvPr>
            <p:ph type="title"/>
          </p:nvPr>
        </p:nvSpPr>
        <p:spPr/>
        <p:txBody>
          <a:bodyPr/>
          <a:lstStyle/>
          <a:p>
            <a:r>
              <a:rPr lang="pt-BR" dirty="0"/>
              <a:t>New </a:t>
            </a:r>
            <a:r>
              <a:rPr lang="pt-BR" dirty="0" err="1"/>
              <a:t>proposals</a:t>
            </a:r>
            <a:r>
              <a:rPr lang="pt-BR" dirty="0"/>
              <a:t> for </a:t>
            </a:r>
            <a:r>
              <a:rPr lang="pt-BR" dirty="0" err="1"/>
              <a:t>the</a:t>
            </a:r>
            <a:r>
              <a:rPr lang="pt-BR" dirty="0"/>
              <a:t> </a:t>
            </a:r>
            <a:r>
              <a:rPr lang="pt-BR" dirty="0" err="1"/>
              <a:t>community</a:t>
            </a:r>
            <a:endParaRPr lang="pt-BR" dirty="0"/>
          </a:p>
        </p:txBody>
      </p:sp>
      <p:sp>
        <p:nvSpPr>
          <p:cNvPr id="3" name="Espaço Reservado para Conteúdo 2">
            <a:extLst>
              <a:ext uri="{FF2B5EF4-FFF2-40B4-BE49-F238E27FC236}">
                <a16:creationId xmlns:a16="http://schemas.microsoft.com/office/drawing/2014/main" xmlns="" id="{E3A60924-6EDD-45C0-9B70-68E0B8DBB3CC}"/>
              </a:ext>
            </a:extLst>
          </p:cNvPr>
          <p:cNvSpPr>
            <a:spLocks noGrp="1"/>
          </p:cNvSpPr>
          <p:nvPr>
            <p:ph idx="1"/>
          </p:nvPr>
        </p:nvSpPr>
        <p:spPr/>
        <p:txBody>
          <a:bodyPr>
            <a:normAutofit fontScale="77500" lnSpcReduction="20000"/>
          </a:bodyPr>
          <a:lstStyle/>
          <a:p>
            <a:r>
              <a:rPr lang="pt-BR" dirty="0" err="1"/>
              <a:t>Better</a:t>
            </a:r>
            <a:r>
              <a:rPr lang="pt-BR" dirty="0"/>
              <a:t> </a:t>
            </a:r>
            <a:r>
              <a:rPr lang="pt-BR" dirty="0" err="1"/>
              <a:t>fresh</a:t>
            </a:r>
            <a:r>
              <a:rPr lang="pt-BR" dirty="0"/>
              <a:t> food </a:t>
            </a:r>
            <a:r>
              <a:rPr lang="pt-BR" dirty="0" err="1"/>
              <a:t>access</a:t>
            </a:r>
            <a:r>
              <a:rPr lang="pt-BR" dirty="0"/>
              <a:t> (</a:t>
            </a:r>
            <a:r>
              <a:rPr lang="pt-BR" dirty="0" err="1"/>
              <a:t>urban</a:t>
            </a:r>
            <a:r>
              <a:rPr lang="pt-BR" dirty="0"/>
              <a:t> </a:t>
            </a:r>
            <a:r>
              <a:rPr lang="pt-BR" dirty="0" err="1"/>
              <a:t>gardens</a:t>
            </a:r>
            <a:r>
              <a:rPr lang="pt-BR" dirty="0"/>
              <a:t>)</a:t>
            </a:r>
          </a:p>
          <a:p>
            <a:r>
              <a:rPr lang="pt-BR" dirty="0" err="1"/>
              <a:t>Water</a:t>
            </a:r>
            <a:r>
              <a:rPr lang="pt-BR" dirty="0"/>
              <a:t> </a:t>
            </a:r>
            <a:r>
              <a:rPr lang="pt-BR" dirty="0" err="1"/>
              <a:t>saving</a:t>
            </a:r>
            <a:r>
              <a:rPr lang="pt-BR" dirty="0"/>
              <a:t> </a:t>
            </a:r>
            <a:r>
              <a:rPr lang="pt-BR" dirty="0" err="1"/>
              <a:t>and</a:t>
            </a:r>
            <a:r>
              <a:rPr lang="pt-BR" dirty="0"/>
              <a:t> </a:t>
            </a:r>
            <a:r>
              <a:rPr lang="pt-BR" dirty="0" err="1"/>
              <a:t>storage</a:t>
            </a:r>
            <a:r>
              <a:rPr lang="pt-BR" dirty="0"/>
              <a:t>, use </a:t>
            </a:r>
            <a:r>
              <a:rPr lang="pt-BR" dirty="0" err="1"/>
              <a:t>of</a:t>
            </a:r>
            <a:r>
              <a:rPr lang="pt-BR" dirty="0"/>
              <a:t> </a:t>
            </a:r>
            <a:r>
              <a:rPr lang="pt-BR" dirty="0" err="1"/>
              <a:t>rainwater</a:t>
            </a:r>
            <a:endParaRPr lang="pt-BR" dirty="0"/>
          </a:p>
          <a:p>
            <a:r>
              <a:rPr lang="pt-BR" dirty="0" err="1"/>
              <a:t>Renewable</a:t>
            </a:r>
            <a:r>
              <a:rPr lang="pt-BR" dirty="0"/>
              <a:t> </a:t>
            </a:r>
            <a:r>
              <a:rPr lang="pt-BR" dirty="0" err="1"/>
              <a:t>energy</a:t>
            </a:r>
            <a:r>
              <a:rPr lang="pt-BR" dirty="0"/>
              <a:t> </a:t>
            </a:r>
            <a:r>
              <a:rPr lang="pt-BR" dirty="0" err="1"/>
              <a:t>sources</a:t>
            </a:r>
            <a:r>
              <a:rPr lang="pt-BR" dirty="0"/>
              <a:t> (solar </a:t>
            </a:r>
            <a:r>
              <a:rPr lang="pt-BR" dirty="0" err="1"/>
              <a:t>panels</a:t>
            </a:r>
            <a:r>
              <a:rPr lang="pt-BR" dirty="0"/>
              <a:t>, </a:t>
            </a:r>
            <a:r>
              <a:rPr lang="pt-BR" dirty="0" err="1"/>
              <a:t>etc</a:t>
            </a:r>
            <a:r>
              <a:rPr lang="pt-BR" dirty="0"/>
              <a:t>)</a:t>
            </a:r>
          </a:p>
          <a:p>
            <a:r>
              <a:rPr lang="pt-BR" dirty="0" err="1"/>
              <a:t>Suitable</a:t>
            </a:r>
            <a:r>
              <a:rPr lang="pt-BR" dirty="0"/>
              <a:t> </a:t>
            </a:r>
            <a:r>
              <a:rPr lang="pt-BR" dirty="0" err="1"/>
              <a:t>place</a:t>
            </a:r>
            <a:r>
              <a:rPr lang="pt-BR" dirty="0"/>
              <a:t> for </a:t>
            </a:r>
            <a:r>
              <a:rPr lang="pt-BR" dirty="0" err="1"/>
              <a:t>waste</a:t>
            </a:r>
            <a:r>
              <a:rPr lang="pt-BR" dirty="0"/>
              <a:t> </a:t>
            </a:r>
            <a:r>
              <a:rPr lang="pt-BR" dirty="0" err="1"/>
              <a:t>disposal</a:t>
            </a:r>
            <a:endParaRPr lang="pt-BR" dirty="0"/>
          </a:p>
          <a:p>
            <a:r>
              <a:rPr lang="pt-BR" dirty="0"/>
              <a:t>Environmental </a:t>
            </a:r>
            <a:r>
              <a:rPr lang="pt-BR" dirty="0" err="1"/>
              <a:t>education</a:t>
            </a:r>
            <a:r>
              <a:rPr lang="pt-BR" dirty="0"/>
              <a:t> </a:t>
            </a:r>
            <a:r>
              <a:rPr lang="pt-BR" dirty="0" err="1"/>
              <a:t>and</a:t>
            </a:r>
            <a:r>
              <a:rPr lang="pt-BR" dirty="0"/>
              <a:t> </a:t>
            </a:r>
            <a:r>
              <a:rPr lang="pt-BR" dirty="0" err="1"/>
              <a:t>resource</a:t>
            </a:r>
            <a:r>
              <a:rPr lang="pt-BR" dirty="0"/>
              <a:t> </a:t>
            </a:r>
            <a:r>
              <a:rPr lang="pt-BR" dirty="0" err="1"/>
              <a:t>saving</a:t>
            </a:r>
            <a:endParaRPr lang="pt-BR" dirty="0"/>
          </a:p>
          <a:p>
            <a:r>
              <a:rPr lang="pt-BR" dirty="0" err="1"/>
              <a:t>Avoid</a:t>
            </a:r>
            <a:r>
              <a:rPr lang="pt-BR" dirty="0"/>
              <a:t> </a:t>
            </a:r>
            <a:r>
              <a:rPr lang="pt-BR" dirty="0" err="1"/>
              <a:t>deforestation</a:t>
            </a:r>
            <a:endParaRPr lang="pt-BR" dirty="0"/>
          </a:p>
          <a:p>
            <a:r>
              <a:rPr lang="pt-BR" dirty="0" err="1"/>
              <a:t>Cleaning</a:t>
            </a:r>
            <a:r>
              <a:rPr lang="pt-BR" dirty="0"/>
              <a:t> </a:t>
            </a:r>
            <a:r>
              <a:rPr lang="pt-BR" dirty="0" err="1"/>
              <a:t>up</a:t>
            </a:r>
            <a:r>
              <a:rPr lang="pt-BR" dirty="0"/>
              <a:t> local </a:t>
            </a:r>
            <a:r>
              <a:rPr lang="pt-BR" dirty="0" err="1"/>
              <a:t>rivers</a:t>
            </a:r>
            <a:endParaRPr lang="pt-BR" dirty="0"/>
          </a:p>
          <a:p>
            <a:r>
              <a:rPr lang="pt-BR" dirty="0" err="1"/>
              <a:t>Intervention</a:t>
            </a:r>
            <a:r>
              <a:rPr lang="pt-BR" dirty="0"/>
              <a:t> in </a:t>
            </a:r>
            <a:r>
              <a:rPr lang="pt-BR" dirty="0" err="1"/>
              <a:t>the</a:t>
            </a:r>
            <a:r>
              <a:rPr lang="pt-BR" dirty="0"/>
              <a:t> </a:t>
            </a:r>
            <a:r>
              <a:rPr lang="pt-BR" dirty="0" err="1"/>
              <a:t>mapped</a:t>
            </a:r>
            <a:r>
              <a:rPr lang="pt-BR" dirty="0"/>
              <a:t> points (</a:t>
            </a:r>
            <a:r>
              <a:rPr lang="pt-BR" dirty="0" err="1"/>
              <a:t>lack</a:t>
            </a:r>
            <a:r>
              <a:rPr lang="pt-BR" dirty="0"/>
              <a:t> </a:t>
            </a:r>
            <a:r>
              <a:rPr lang="pt-BR" dirty="0" err="1"/>
              <a:t>of</a:t>
            </a:r>
            <a:r>
              <a:rPr lang="pt-BR" dirty="0"/>
              <a:t> </a:t>
            </a:r>
            <a:r>
              <a:rPr lang="pt-BR" dirty="0" err="1"/>
              <a:t>resources</a:t>
            </a:r>
            <a:r>
              <a:rPr lang="pt-BR" dirty="0"/>
              <a:t>, </a:t>
            </a:r>
            <a:r>
              <a:rPr lang="pt-BR" dirty="0" err="1"/>
              <a:t>leakage</a:t>
            </a:r>
            <a:r>
              <a:rPr lang="pt-BR" dirty="0"/>
              <a:t> </a:t>
            </a:r>
            <a:r>
              <a:rPr lang="pt-BR" dirty="0" err="1"/>
              <a:t>fixing</a:t>
            </a:r>
            <a:r>
              <a:rPr lang="pt-BR" dirty="0"/>
              <a:t>, </a:t>
            </a:r>
            <a:r>
              <a:rPr lang="pt-BR" dirty="0" err="1"/>
              <a:t>etc</a:t>
            </a:r>
            <a:r>
              <a:rPr lang="pt-BR" dirty="0"/>
              <a:t>)</a:t>
            </a:r>
          </a:p>
        </p:txBody>
      </p:sp>
    </p:spTree>
    <p:extLst>
      <p:ext uri="{BB962C8B-B14F-4D97-AF65-F5344CB8AC3E}">
        <p14:creationId xmlns:p14="http://schemas.microsoft.com/office/powerpoint/2010/main" xmlns="" val="1280144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987A0FBA-CC04-4256-A8EB-BB3C543E98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476A5F99-9B72-4FEE-A1F6-E4E3226D0A8E}"/>
              </a:ext>
            </a:extLst>
          </p:cNvPr>
          <p:cNvPicPr>
            <a:picLocks noChangeAspect="1"/>
          </p:cNvPicPr>
          <p:nvPr/>
        </p:nvPicPr>
        <p:blipFill rotWithShape="1">
          <a:blip r:embed="rId2" cstate="screen"/>
          <a:srcRect/>
          <a:stretch/>
        </p:blipFill>
        <p:spPr>
          <a:xfrm>
            <a:off x="2" y="10"/>
            <a:ext cx="5578823" cy="6028246"/>
          </a:xfrm>
          <a:custGeom>
            <a:avLst/>
            <a:gdLst/>
            <a:ahLst/>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p:spPr>
      </p:pic>
      <p:sp>
        <p:nvSpPr>
          <p:cNvPr id="11" name="Freeform: Shape 10">
            <a:extLst>
              <a:ext uri="{FF2B5EF4-FFF2-40B4-BE49-F238E27FC236}">
                <a16:creationId xmlns:a16="http://schemas.microsoft.com/office/drawing/2014/main" xmlns="" id="{E633B38B-B87A-4288-A20F-0223A6C27A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3" name="Espaço Reservado para Conteúdo 2">
            <a:extLst>
              <a:ext uri="{FF2B5EF4-FFF2-40B4-BE49-F238E27FC236}">
                <a16:creationId xmlns:a16="http://schemas.microsoft.com/office/drawing/2014/main" xmlns="" id="{468ACBD8-51A0-4069-8875-B118EBDEAB2C}"/>
              </a:ext>
            </a:extLst>
          </p:cNvPr>
          <p:cNvSpPr>
            <a:spLocks noGrp="1"/>
          </p:cNvSpPr>
          <p:nvPr>
            <p:ph idx="1"/>
          </p:nvPr>
        </p:nvSpPr>
        <p:spPr>
          <a:xfrm>
            <a:off x="6096000" y="2286000"/>
            <a:ext cx="5334000" cy="3810001"/>
          </a:xfrm>
        </p:spPr>
        <p:txBody>
          <a:bodyPr>
            <a:normAutofit/>
          </a:bodyPr>
          <a:lstStyle/>
          <a:p>
            <a:pPr>
              <a:lnSpc>
                <a:spcPct val="115000"/>
              </a:lnSpc>
            </a:pPr>
            <a:r>
              <a:rPr lang="pt-BR" sz="1700" dirty="0"/>
              <a:t>Map </a:t>
            </a:r>
            <a:r>
              <a:rPr lang="pt-BR" sz="1700" dirty="0" err="1"/>
              <a:t>your</a:t>
            </a:r>
            <a:r>
              <a:rPr lang="pt-BR" sz="1700" dirty="0"/>
              <a:t> home </a:t>
            </a:r>
            <a:r>
              <a:rPr lang="pt-BR" sz="1700" dirty="0" err="1"/>
              <a:t>and</a:t>
            </a:r>
            <a:r>
              <a:rPr lang="pt-BR" sz="1700" dirty="0"/>
              <a:t> </a:t>
            </a:r>
            <a:r>
              <a:rPr lang="pt-BR" sz="1700" dirty="0" err="1"/>
              <a:t>work</a:t>
            </a:r>
            <a:r>
              <a:rPr lang="pt-BR" sz="1700" dirty="0"/>
              <a:t> </a:t>
            </a:r>
            <a:r>
              <a:rPr lang="pt-BR" sz="1700" dirty="0" err="1"/>
              <a:t>location</a:t>
            </a:r>
            <a:r>
              <a:rPr lang="pt-BR" sz="1700" dirty="0"/>
              <a:t> (</a:t>
            </a:r>
            <a:r>
              <a:rPr lang="pt-BR" sz="1700" dirty="0" err="1"/>
              <a:t>also</a:t>
            </a:r>
            <a:r>
              <a:rPr lang="pt-BR" sz="1700" dirty="0"/>
              <a:t> </a:t>
            </a:r>
            <a:r>
              <a:rPr lang="pt-BR" sz="1700" dirty="0" err="1"/>
              <a:t>school</a:t>
            </a:r>
            <a:r>
              <a:rPr lang="pt-BR" sz="1700" dirty="0"/>
              <a:t>, food </a:t>
            </a:r>
            <a:r>
              <a:rPr lang="pt-BR" sz="1700" dirty="0" err="1"/>
              <a:t>markets</a:t>
            </a:r>
            <a:r>
              <a:rPr lang="pt-BR" sz="1700" dirty="0"/>
              <a:t> </a:t>
            </a:r>
            <a:r>
              <a:rPr lang="pt-BR" sz="1700" dirty="0" err="1"/>
              <a:t>and</a:t>
            </a:r>
            <a:r>
              <a:rPr lang="pt-BR" sz="1700" dirty="0"/>
              <a:t> </a:t>
            </a:r>
            <a:r>
              <a:rPr lang="pt-BR" sz="1700" dirty="0" err="1"/>
              <a:t>daily</a:t>
            </a:r>
            <a:r>
              <a:rPr lang="pt-BR" sz="1700" dirty="0"/>
              <a:t> </a:t>
            </a:r>
            <a:r>
              <a:rPr lang="pt-BR" sz="1700" dirty="0" err="1"/>
              <a:t>routine</a:t>
            </a:r>
            <a:r>
              <a:rPr lang="pt-BR" sz="1700" dirty="0"/>
              <a:t>)</a:t>
            </a:r>
          </a:p>
          <a:p>
            <a:pPr>
              <a:lnSpc>
                <a:spcPct val="115000"/>
              </a:lnSpc>
            </a:pPr>
            <a:r>
              <a:rPr lang="pt-BR" sz="1700" dirty="0"/>
              <a:t>Map points </a:t>
            </a:r>
            <a:r>
              <a:rPr lang="pt-BR" sz="1700" dirty="0" err="1"/>
              <a:t>of</a:t>
            </a:r>
            <a:r>
              <a:rPr lang="pt-BR" sz="1700" dirty="0"/>
              <a:t> </a:t>
            </a:r>
            <a:r>
              <a:rPr lang="pt-BR" sz="1700" dirty="0" err="1"/>
              <a:t>lack</a:t>
            </a:r>
            <a:r>
              <a:rPr lang="pt-BR" sz="1700" dirty="0"/>
              <a:t> </a:t>
            </a:r>
            <a:r>
              <a:rPr lang="pt-BR" sz="1700" dirty="0" err="1"/>
              <a:t>of</a:t>
            </a:r>
            <a:r>
              <a:rPr lang="pt-BR" sz="1700" dirty="0"/>
              <a:t> </a:t>
            </a:r>
            <a:r>
              <a:rPr lang="pt-BR" sz="1700" dirty="0" err="1"/>
              <a:t>water</a:t>
            </a:r>
            <a:r>
              <a:rPr lang="pt-BR" sz="1700" dirty="0"/>
              <a:t> </a:t>
            </a:r>
            <a:r>
              <a:rPr lang="pt-BR" sz="1700" dirty="0" err="1"/>
              <a:t>and</a:t>
            </a:r>
            <a:r>
              <a:rPr lang="pt-BR" sz="1700" dirty="0"/>
              <a:t> </a:t>
            </a:r>
            <a:r>
              <a:rPr lang="pt-BR" sz="1700" dirty="0" err="1"/>
              <a:t>energy</a:t>
            </a:r>
            <a:endParaRPr lang="pt-BR" sz="1700" dirty="0"/>
          </a:p>
          <a:p>
            <a:pPr>
              <a:lnSpc>
                <a:spcPct val="115000"/>
              </a:lnSpc>
            </a:pPr>
            <a:r>
              <a:rPr lang="pt-BR" sz="1700" dirty="0"/>
              <a:t>Map points </a:t>
            </a:r>
            <a:r>
              <a:rPr lang="pt-BR" sz="1700" dirty="0" err="1"/>
              <a:t>of</a:t>
            </a:r>
            <a:r>
              <a:rPr lang="pt-BR" sz="1700" dirty="0"/>
              <a:t> </a:t>
            </a:r>
            <a:r>
              <a:rPr lang="pt-BR" sz="1700" dirty="0" err="1"/>
              <a:t>waste</a:t>
            </a:r>
            <a:r>
              <a:rPr lang="pt-BR" sz="1700" dirty="0"/>
              <a:t> </a:t>
            </a:r>
            <a:r>
              <a:rPr lang="pt-BR" sz="1700" dirty="0" err="1"/>
              <a:t>of</a:t>
            </a:r>
            <a:r>
              <a:rPr lang="pt-BR" sz="1700" dirty="0"/>
              <a:t> </a:t>
            </a:r>
            <a:r>
              <a:rPr lang="pt-BR" sz="1700" dirty="0" err="1"/>
              <a:t>water</a:t>
            </a:r>
            <a:r>
              <a:rPr lang="pt-BR" sz="1700" dirty="0"/>
              <a:t>/</a:t>
            </a:r>
            <a:r>
              <a:rPr lang="pt-BR" sz="1700" dirty="0" err="1"/>
              <a:t>energy</a:t>
            </a:r>
            <a:endParaRPr lang="pt-BR" sz="1700" dirty="0"/>
          </a:p>
          <a:p>
            <a:pPr>
              <a:lnSpc>
                <a:spcPct val="115000"/>
              </a:lnSpc>
            </a:pPr>
            <a:r>
              <a:rPr lang="pt-BR" sz="1700" dirty="0" err="1"/>
              <a:t>Suggestions</a:t>
            </a:r>
            <a:r>
              <a:rPr lang="pt-BR" sz="1700" dirty="0"/>
              <a:t> for </a:t>
            </a:r>
            <a:r>
              <a:rPr lang="pt-BR" sz="1700" dirty="0" err="1"/>
              <a:t>urban</a:t>
            </a:r>
            <a:r>
              <a:rPr lang="pt-BR" sz="1700" dirty="0"/>
              <a:t> </a:t>
            </a:r>
            <a:r>
              <a:rPr lang="pt-BR" sz="1700" dirty="0" err="1"/>
              <a:t>gardens</a:t>
            </a:r>
            <a:r>
              <a:rPr lang="pt-BR" sz="1700" dirty="0"/>
              <a:t>/</a:t>
            </a:r>
            <a:r>
              <a:rPr lang="pt-BR" sz="1700" dirty="0" err="1"/>
              <a:t>fresh</a:t>
            </a:r>
            <a:r>
              <a:rPr lang="pt-BR" sz="1700" dirty="0"/>
              <a:t> food </a:t>
            </a:r>
            <a:r>
              <a:rPr lang="pt-BR" sz="1700" dirty="0" err="1"/>
              <a:t>markets</a:t>
            </a:r>
            <a:r>
              <a:rPr lang="pt-BR" sz="1700" dirty="0"/>
              <a:t>/</a:t>
            </a:r>
            <a:r>
              <a:rPr lang="pt-BR" sz="1700" dirty="0" err="1"/>
              <a:t>public</a:t>
            </a:r>
            <a:r>
              <a:rPr lang="pt-BR" sz="1700" dirty="0"/>
              <a:t> </a:t>
            </a:r>
            <a:r>
              <a:rPr lang="pt-BR" sz="1700" dirty="0" err="1"/>
              <a:t>transportation</a:t>
            </a:r>
            <a:r>
              <a:rPr lang="pt-BR" sz="1700" dirty="0"/>
              <a:t> new </a:t>
            </a:r>
            <a:r>
              <a:rPr lang="pt-BR" sz="1700" dirty="0" err="1"/>
              <a:t>routes</a:t>
            </a:r>
            <a:endParaRPr lang="pt-BR" sz="1700" dirty="0"/>
          </a:p>
          <a:p>
            <a:pPr>
              <a:lnSpc>
                <a:spcPct val="115000"/>
              </a:lnSpc>
            </a:pPr>
            <a:r>
              <a:rPr lang="pt-BR" sz="1700" dirty="0" err="1"/>
              <a:t>Answer</a:t>
            </a:r>
            <a:r>
              <a:rPr lang="pt-BR" sz="1700" dirty="0"/>
              <a:t> open </a:t>
            </a:r>
            <a:r>
              <a:rPr lang="pt-BR" sz="1700" dirty="0" err="1"/>
              <a:t>question</a:t>
            </a:r>
            <a:r>
              <a:rPr lang="pt-BR" sz="1700" dirty="0"/>
              <a:t> – </a:t>
            </a:r>
            <a:r>
              <a:rPr lang="pt-BR" sz="1700" i="1" dirty="0" err="1"/>
              <a:t>any</a:t>
            </a:r>
            <a:r>
              <a:rPr lang="pt-BR" sz="1700" i="1" dirty="0"/>
              <a:t> </a:t>
            </a:r>
            <a:r>
              <a:rPr lang="pt-BR" sz="1700" i="1" dirty="0" err="1"/>
              <a:t>other</a:t>
            </a:r>
            <a:r>
              <a:rPr lang="pt-BR" sz="1700" i="1" dirty="0"/>
              <a:t> </a:t>
            </a:r>
            <a:r>
              <a:rPr lang="pt-BR" sz="1700" i="1" dirty="0" err="1"/>
              <a:t>situation</a:t>
            </a:r>
            <a:r>
              <a:rPr lang="pt-BR" sz="1700" i="1" dirty="0"/>
              <a:t> </a:t>
            </a:r>
            <a:r>
              <a:rPr lang="pt-BR" sz="1700" i="1" dirty="0" err="1"/>
              <a:t>that</a:t>
            </a:r>
            <a:r>
              <a:rPr lang="pt-BR" sz="1700" i="1" dirty="0"/>
              <a:t> </a:t>
            </a:r>
            <a:r>
              <a:rPr lang="pt-BR" sz="1700" i="1" dirty="0" err="1"/>
              <a:t>the</a:t>
            </a:r>
            <a:r>
              <a:rPr lang="pt-BR" sz="1700" i="1" dirty="0"/>
              <a:t> </a:t>
            </a:r>
            <a:r>
              <a:rPr lang="pt-BR" sz="1700" i="1" dirty="0" err="1"/>
              <a:t>participant</a:t>
            </a:r>
            <a:r>
              <a:rPr lang="pt-BR" sz="1700" i="1" dirty="0"/>
              <a:t> </a:t>
            </a:r>
            <a:r>
              <a:rPr lang="pt-BR" sz="1700" i="1" dirty="0" err="1"/>
              <a:t>would</a:t>
            </a:r>
            <a:r>
              <a:rPr lang="pt-BR" sz="1700" i="1" dirty="0"/>
              <a:t> like </a:t>
            </a:r>
            <a:r>
              <a:rPr lang="pt-BR" sz="1700" i="1" dirty="0" err="1"/>
              <a:t>to</a:t>
            </a:r>
            <a:r>
              <a:rPr lang="pt-BR" sz="1700" i="1" dirty="0"/>
              <a:t> </a:t>
            </a:r>
            <a:r>
              <a:rPr lang="pt-BR" sz="1700" i="1" dirty="0" err="1"/>
              <a:t>talk</a:t>
            </a:r>
            <a:r>
              <a:rPr lang="pt-BR" sz="1700" i="1" dirty="0"/>
              <a:t> </a:t>
            </a:r>
            <a:r>
              <a:rPr lang="pt-BR" sz="1700" i="1" dirty="0" err="1"/>
              <a:t>or</a:t>
            </a:r>
            <a:r>
              <a:rPr lang="pt-BR" sz="1700" i="1" dirty="0"/>
              <a:t> </a:t>
            </a:r>
            <a:r>
              <a:rPr lang="pt-BR" sz="1700" i="1" dirty="0" err="1"/>
              <a:t>explain</a:t>
            </a:r>
            <a:r>
              <a:rPr lang="pt-BR" sz="1700" i="1" dirty="0"/>
              <a:t>, </a:t>
            </a:r>
            <a:r>
              <a:rPr lang="pt-BR" sz="1700" i="1" dirty="0" err="1"/>
              <a:t>regarding</a:t>
            </a:r>
            <a:r>
              <a:rPr lang="pt-BR" sz="1700" i="1" dirty="0"/>
              <a:t> </a:t>
            </a:r>
            <a:r>
              <a:rPr lang="pt-BR" sz="1700" i="1" dirty="0" err="1"/>
              <a:t>socioenvironmental</a:t>
            </a:r>
            <a:r>
              <a:rPr lang="pt-BR" sz="1700" i="1" dirty="0"/>
              <a:t> </a:t>
            </a:r>
            <a:r>
              <a:rPr lang="pt-BR" sz="1700" i="1" dirty="0" err="1"/>
              <a:t>issues</a:t>
            </a:r>
            <a:r>
              <a:rPr lang="pt-BR" sz="1700" i="1" dirty="0"/>
              <a:t> in </a:t>
            </a:r>
            <a:r>
              <a:rPr lang="pt-BR" sz="1700" i="1" dirty="0" err="1"/>
              <a:t>the</a:t>
            </a:r>
            <a:r>
              <a:rPr lang="pt-BR" sz="1700" i="1" dirty="0"/>
              <a:t> </a:t>
            </a:r>
            <a:r>
              <a:rPr lang="pt-BR" sz="1700" i="1" dirty="0" err="1"/>
              <a:t>city</a:t>
            </a:r>
            <a:r>
              <a:rPr lang="pt-BR" sz="1700" i="1" dirty="0"/>
              <a:t>?</a:t>
            </a:r>
          </a:p>
          <a:p>
            <a:pPr>
              <a:lnSpc>
                <a:spcPct val="115000"/>
              </a:lnSpc>
            </a:pPr>
            <a:endParaRPr lang="pt-BR" sz="1700" dirty="0"/>
          </a:p>
        </p:txBody>
      </p:sp>
      <p:sp>
        <p:nvSpPr>
          <p:cNvPr id="2" name="Título 1">
            <a:extLst>
              <a:ext uri="{FF2B5EF4-FFF2-40B4-BE49-F238E27FC236}">
                <a16:creationId xmlns:a16="http://schemas.microsoft.com/office/drawing/2014/main" xmlns="" id="{B7742045-8C4B-4853-98B8-1AFED6E547F2}"/>
              </a:ext>
            </a:extLst>
          </p:cNvPr>
          <p:cNvSpPr>
            <a:spLocks noGrp="1"/>
          </p:cNvSpPr>
          <p:nvPr>
            <p:ph type="title"/>
          </p:nvPr>
        </p:nvSpPr>
        <p:spPr>
          <a:xfrm>
            <a:off x="6096000" y="762000"/>
            <a:ext cx="5334000" cy="1524000"/>
          </a:xfrm>
        </p:spPr>
        <p:txBody>
          <a:bodyPr>
            <a:normAutofit/>
          </a:bodyPr>
          <a:lstStyle/>
          <a:p>
            <a:r>
              <a:rPr lang="pt-BR" sz="3200" dirty="0"/>
              <a:t>In 2018, </a:t>
            </a:r>
            <a:r>
              <a:rPr lang="pt-BR" sz="3200" dirty="0" err="1"/>
              <a:t>survey´s</a:t>
            </a:r>
            <a:r>
              <a:rPr lang="pt-BR" sz="3200" dirty="0"/>
              <a:t> </a:t>
            </a:r>
            <a:r>
              <a:rPr lang="pt-BR" sz="3200" dirty="0" err="1"/>
              <a:t>questions</a:t>
            </a:r>
            <a:r>
              <a:rPr lang="pt-BR" sz="3200" dirty="0"/>
              <a:t> for </a:t>
            </a:r>
            <a:r>
              <a:rPr lang="pt-BR" sz="3200" dirty="0" err="1"/>
              <a:t>the</a:t>
            </a:r>
            <a:r>
              <a:rPr lang="pt-BR" sz="3200" dirty="0"/>
              <a:t> </a:t>
            </a:r>
            <a:r>
              <a:rPr lang="pt-BR" sz="3200" dirty="0" err="1"/>
              <a:t>city</a:t>
            </a:r>
            <a:r>
              <a:rPr lang="pt-BR" sz="3200" dirty="0"/>
              <a:t> </a:t>
            </a:r>
            <a:br>
              <a:rPr lang="pt-BR" sz="3200" dirty="0"/>
            </a:br>
            <a:r>
              <a:rPr lang="pt-BR" sz="3200" dirty="0">
                <a:hlinkClick r:id="rId3"/>
              </a:rPr>
              <a:t>www.maptionnaire.com</a:t>
            </a:r>
            <a:r>
              <a:rPr lang="pt-BR" sz="3200" dirty="0"/>
              <a:t>  </a:t>
            </a:r>
          </a:p>
        </p:txBody>
      </p:sp>
    </p:spTree>
    <p:extLst>
      <p:ext uri="{BB962C8B-B14F-4D97-AF65-F5344CB8AC3E}">
        <p14:creationId xmlns:p14="http://schemas.microsoft.com/office/powerpoint/2010/main" xmlns="" val="20064060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987A0FBA-CC04-4256-A8EB-BB3C543E98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C6D1B61D-7ED6-41A3-8C44-7BA66682F295}"/>
              </a:ext>
            </a:extLst>
          </p:cNvPr>
          <p:cNvPicPr>
            <a:picLocks noChangeAspect="1"/>
          </p:cNvPicPr>
          <p:nvPr/>
        </p:nvPicPr>
        <p:blipFill rotWithShape="1">
          <a:blip r:embed="rId2" cstate="screen"/>
          <a:srcRect/>
          <a:stretch/>
        </p:blipFill>
        <p:spPr>
          <a:xfrm>
            <a:off x="2" y="10"/>
            <a:ext cx="5578823" cy="6028246"/>
          </a:xfrm>
          <a:custGeom>
            <a:avLst/>
            <a:gdLst/>
            <a:ahLst/>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p:spPr>
      </p:pic>
      <p:sp>
        <p:nvSpPr>
          <p:cNvPr id="12" name="Freeform: Shape 11">
            <a:extLst>
              <a:ext uri="{FF2B5EF4-FFF2-40B4-BE49-F238E27FC236}">
                <a16:creationId xmlns:a16="http://schemas.microsoft.com/office/drawing/2014/main" xmlns="" id="{E633B38B-B87A-4288-A20F-0223A6C27A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3" name="Espaço Reservado para Conteúdo 2">
            <a:extLst>
              <a:ext uri="{FF2B5EF4-FFF2-40B4-BE49-F238E27FC236}">
                <a16:creationId xmlns:a16="http://schemas.microsoft.com/office/drawing/2014/main" xmlns="" id="{3BFE6442-6C57-4491-BBC4-7ECE623AAEA4}"/>
              </a:ext>
            </a:extLst>
          </p:cNvPr>
          <p:cNvSpPr>
            <a:spLocks noGrp="1"/>
          </p:cNvSpPr>
          <p:nvPr>
            <p:ph idx="1"/>
          </p:nvPr>
        </p:nvSpPr>
        <p:spPr>
          <a:xfrm>
            <a:off x="6096000" y="2286000"/>
            <a:ext cx="5334000" cy="3810001"/>
          </a:xfrm>
        </p:spPr>
        <p:txBody>
          <a:bodyPr>
            <a:normAutofit/>
          </a:bodyPr>
          <a:lstStyle/>
          <a:p>
            <a:pPr>
              <a:lnSpc>
                <a:spcPct val="115000"/>
              </a:lnSpc>
              <a:buClr>
                <a:srgbClr val="4881B2"/>
              </a:buClr>
            </a:pPr>
            <a:r>
              <a:rPr lang="en-US" sz="1700" dirty="0"/>
              <a:t>It received 809 visitors, and 506 citizens effectively answered all the questions, with 2,862 points marked on the map. </a:t>
            </a:r>
          </a:p>
          <a:p>
            <a:pPr>
              <a:lnSpc>
                <a:spcPct val="115000"/>
              </a:lnSpc>
              <a:buClr>
                <a:srgbClr val="4881B2"/>
              </a:buClr>
            </a:pPr>
            <a:r>
              <a:rPr lang="en-US" sz="1700" dirty="0"/>
              <a:t>It was applied from July to October 2018 and disseminated through Facebook ads and emails.</a:t>
            </a:r>
          </a:p>
          <a:p>
            <a:pPr>
              <a:lnSpc>
                <a:spcPct val="115000"/>
              </a:lnSpc>
              <a:buClr>
                <a:srgbClr val="4881B2"/>
              </a:buClr>
            </a:pPr>
            <a:r>
              <a:rPr lang="en-US" sz="1700" dirty="0"/>
              <a:t>Analysis: social characteristics of respondents (</a:t>
            </a:r>
            <a:r>
              <a:rPr lang="en-US" sz="1700" b="1" dirty="0"/>
              <a:t>person-based analysis</a:t>
            </a:r>
            <a:r>
              <a:rPr lang="en-US" sz="1700" dirty="0"/>
              <a:t>) and spatial analysis of basic living resources access (</a:t>
            </a:r>
            <a:r>
              <a:rPr lang="en-US" sz="1700" b="1" dirty="0"/>
              <a:t>place-based analysis</a:t>
            </a:r>
            <a:r>
              <a:rPr lang="en-US" sz="1700" dirty="0"/>
              <a:t>)</a:t>
            </a:r>
          </a:p>
          <a:p>
            <a:pPr>
              <a:lnSpc>
                <a:spcPct val="115000"/>
              </a:lnSpc>
              <a:buClr>
                <a:srgbClr val="4881B2"/>
              </a:buClr>
            </a:pPr>
            <a:endParaRPr lang="pt-BR" sz="1700" dirty="0"/>
          </a:p>
        </p:txBody>
      </p:sp>
      <p:sp>
        <p:nvSpPr>
          <p:cNvPr id="2" name="Título 1">
            <a:extLst>
              <a:ext uri="{FF2B5EF4-FFF2-40B4-BE49-F238E27FC236}">
                <a16:creationId xmlns:a16="http://schemas.microsoft.com/office/drawing/2014/main" xmlns="" id="{827245DA-EE5D-4C0F-BEB8-41BF8D4BF73B}"/>
              </a:ext>
            </a:extLst>
          </p:cNvPr>
          <p:cNvSpPr>
            <a:spLocks noGrp="1"/>
          </p:cNvSpPr>
          <p:nvPr>
            <p:ph type="title"/>
          </p:nvPr>
        </p:nvSpPr>
        <p:spPr>
          <a:xfrm>
            <a:off x="6096000" y="762000"/>
            <a:ext cx="5334000" cy="1524000"/>
          </a:xfrm>
        </p:spPr>
        <p:txBody>
          <a:bodyPr>
            <a:normAutofit/>
          </a:bodyPr>
          <a:lstStyle/>
          <a:p>
            <a:r>
              <a:rPr lang="pt-BR" sz="3200"/>
              <a:t>Survey´s responses</a:t>
            </a:r>
          </a:p>
        </p:txBody>
      </p:sp>
    </p:spTree>
    <p:extLst>
      <p:ext uri="{BB962C8B-B14F-4D97-AF65-F5344CB8AC3E}">
        <p14:creationId xmlns:p14="http://schemas.microsoft.com/office/powerpoint/2010/main" xmlns="" val="27408746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xmlns="" id="{09AA7FE3-BCA3-4F80-A62F-8DFDCB35976B}"/>
              </a:ext>
            </a:extLst>
          </p:cNvPr>
          <p:cNvPicPr>
            <a:picLocks noChangeAspect="1"/>
          </p:cNvPicPr>
          <p:nvPr/>
        </p:nvPicPr>
        <p:blipFill rotWithShape="1">
          <a:blip r:embed="rId2"/>
          <a:srcRect r="-4"/>
          <a:stretch/>
        </p:blipFill>
        <p:spPr>
          <a:xfrm>
            <a:off x="736703" y="415212"/>
            <a:ext cx="10715417" cy="6027576"/>
          </a:xfrm>
          <a:prstGeom prst="rect">
            <a:avLst/>
          </a:prstGeom>
        </p:spPr>
      </p:pic>
      <p:sp>
        <p:nvSpPr>
          <p:cNvPr id="2" name="Título 1">
            <a:extLst>
              <a:ext uri="{FF2B5EF4-FFF2-40B4-BE49-F238E27FC236}">
                <a16:creationId xmlns:a16="http://schemas.microsoft.com/office/drawing/2014/main" xmlns="" id="{46116561-7AEC-4A09-980D-FAAAC0B7191E}"/>
              </a:ext>
            </a:extLst>
          </p:cNvPr>
          <p:cNvSpPr>
            <a:spLocks noGrp="1"/>
          </p:cNvSpPr>
          <p:nvPr>
            <p:ph type="title"/>
          </p:nvPr>
        </p:nvSpPr>
        <p:spPr>
          <a:xfrm>
            <a:off x="6094412" y="5239131"/>
            <a:ext cx="5279490" cy="960087"/>
          </a:xfrm>
        </p:spPr>
        <p:txBody>
          <a:bodyPr vert="horz" lIns="91440" tIns="45720" rIns="91440" bIns="45720" rtlCol="0" anchor="t">
            <a:normAutofit fontScale="90000"/>
          </a:bodyPr>
          <a:lstStyle/>
          <a:p>
            <a:pPr algn="ctr"/>
            <a:r>
              <a:rPr lang="en-US" sz="2400" dirty="0">
                <a:solidFill>
                  <a:srgbClr val="FFFFFE"/>
                </a:solidFill>
              </a:rPr>
              <a:t>The survey for Guarulhos city in 2018 with </a:t>
            </a:r>
            <a:r>
              <a:rPr lang="en-US" sz="2400" dirty="0" err="1">
                <a:solidFill>
                  <a:srgbClr val="FFFFFE"/>
                </a:solidFill>
              </a:rPr>
              <a:t>maptionnairE</a:t>
            </a:r>
            <a:r>
              <a:rPr lang="en-US" sz="2400" dirty="0">
                <a:solidFill>
                  <a:srgbClr val="FFFFFE"/>
                </a:solidFill>
              </a:rPr>
              <a:t/>
            </a:r>
            <a:br>
              <a:rPr lang="en-US" sz="2400" dirty="0">
                <a:solidFill>
                  <a:srgbClr val="FFFFFE"/>
                </a:solidFill>
              </a:rPr>
            </a:br>
            <a:r>
              <a:rPr lang="en-US" sz="1800" dirty="0">
                <a:solidFill>
                  <a:srgbClr val="FFFFFE"/>
                </a:solidFill>
                <a:hlinkClick r:id="rId3"/>
              </a:rPr>
              <a:t>www.maptionnaire.com</a:t>
            </a:r>
            <a:r>
              <a:rPr lang="en-US" sz="1800" dirty="0">
                <a:solidFill>
                  <a:srgbClr val="FFFFFE"/>
                </a:solidFill>
              </a:rPr>
              <a:t> </a:t>
            </a:r>
          </a:p>
        </p:txBody>
      </p:sp>
      <p:sp>
        <p:nvSpPr>
          <p:cNvPr id="3" name="CaixaDeTexto 2">
            <a:extLst>
              <a:ext uri="{FF2B5EF4-FFF2-40B4-BE49-F238E27FC236}">
                <a16:creationId xmlns:a16="http://schemas.microsoft.com/office/drawing/2014/main" xmlns="" id="{6D6173D4-78C7-452E-A22F-388AFAB4280A}"/>
              </a:ext>
            </a:extLst>
          </p:cNvPr>
          <p:cNvSpPr txBox="1"/>
          <p:nvPr/>
        </p:nvSpPr>
        <p:spPr>
          <a:xfrm>
            <a:off x="8344530" y="6488668"/>
            <a:ext cx="2918748" cy="369332"/>
          </a:xfrm>
          <a:prstGeom prst="rect">
            <a:avLst/>
          </a:prstGeom>
          <a:noFill/>
        </p:spPr>
        <p:txBody>
          <a:bodyPr wrap="none" rtlCol="0">
            <a:spAutoFit/>
          </a:bodyPr>
          <a:lstStyle/>
          <a:p>
            <a:r>
              <a:rPr lang="pt-BR" dirty="0" err="1"/>
              <a:t>Source</a:t>
            </a:r>
            <a:r>
              <a:rPr lang="pt-BR" dirty="0"/>
              <a:t>: Carolina Carvalho</a:t>
            </a:r>
          </a:p>
        </p:txBody>
      </p:sp>
    </p:spTree>
    <p:extLst>
      <p:ext uri="{BB962C8B-B14F-4D97-AF65-F5344CB8AC3E}">
        <p14:creationId xmlns:p14="http://schemas.microsoft.com/office/powerpoint/2010/main" xmlns="" val="23603904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A292E42-E6C6-4270-8A5C-14443A7AE085}"/>
              </a:ext>
            </a:extLst>
          </p:cNvPr>
          <p:cNvSpPr>
            <a:spLocks noGrp="1"/>
          </p:cNvSpPr>
          <p:nvPr>
            <p:ph type="title"/>
          </p:nvPr>
        </p:nvSpPr>
        <p:spPr>
          <a:xfrm>
            <a:off x="659301" y="1474969"/>
            <a:ext cx="2823919" cy="1868760"/>
          </a:xfrm>
        </p:spPr>
        <p:txBody>
          <a:bodyPr vert="horz" lIns="91440" tIns="45720" rIns="91440" bIns="0" rtlCol="0" anchor="b">
            <a:normAutofit/>
          </a:bodyPr>
          <a:lstStyle/>
          <a:p>
            <a:r>
              <a:rPr lang="en-US" sz="2300"/>
              <a:t>Person-based analysis</a:t>
            </a:r>
            <a:endParaRPr lang="en-US" sz="2300" dirty="0"/>
          </a:p>
        </p:txBody>
      </p:sp>
      <p:pic>
        <p:nvPicPr>
          <p:cNvPr id="6" name="Espaço Reservado para Conteúdo 5">
            <a:extLst>
              <a:ext uri="{FF2B5EF4-FFF2-40B4-BE49-F238E27FC236}">
                <a16:creationId xmlns:a16="http://schemas.microsoft.com/office/drawing/2014/main" xmlns="" id="{E46422DD-2CF6-4614-9DDF-A7060414061D}"/>
              </a:ext>
            </a:extLst>
          </p:cNvPr>
          <p:cNvPicPr>
            <a:picLocks noGrp="1" noChangeAspect="1"/>
          </p:cNvPicPr>
          <p:nvPr>
            <p:ph idx="1"/>
          </p:nvPr>
        </p:nvPicPr>
        <p:blipFill>
          <a:blip r:embed="rId2"/>
          <a:stretch>
            <a:fillRect/>
          </a:stretch>
        </p:blipFill>
        <p:spPr>
          <a:xfrm>
            <a:off x="3556966" y="1867715"/>
            <a:ext cx="4125663" cy="2150611"/>
          </a:xfrm>
          <a:prstGeom prst="rect">
            <a:avLst/>
          </a:prstGeom>
        </p:spPr>
      </p:pic>
      <p:pic>
        <p:nvPicPr>
          <p:cNvPr id="7" name="Imagem 6">
            <a:extLst>
              <a:ext uri="{FF2B5EF4-FFF2-40B4-BE49-F238E27FC236}">
                <a16:creationId xmlns:a16="http://schemas.microsoft.com/office/drawing/2014/main" xmlns="" id="{440783BB-FEAA-4519-BDF3-2ECF529B2ED0}"/>
              </a:ext>
            </a:extLst>
          </p:cNvPr>
          <p:cNvPicPr>
            <a:picLocks noChangeAspect="1"/>
          </p:cNvPicPr>
          <p:nvPr/>
        </p:nvPicPr>
        <p:blipFill>
          <a:blip r:embed="rId3"/>
          <a:stretch>
            <a:fillRect/>
          </a:stretch>
        </p:blipFill>
        <p:spPr>
          <a:xfrm>
            <a:off x="7846353" y="612864"/>
            <a:ext cx="4158163" cy="2001668"/>
          </a:xfrm>
          <a:prstGeom prst="rect">
            <a:avLst/>
          </a:prstGeom>
        </p:spPr>
      </p:pic>
      <p:pic>
        <p:nvPicPr>
          <p:cNvPr id="5" name="Imagem 4">
            <a:extLst>
              <a:ext uri="{FF2B5EF4-FFF2-40B4-BE49-F238E27FC236}">
                <a16:creationId xmlns:a16="http://schemas.microsoft.com/office/drawing/2014/main" xmlns="" id="{B616346E-ED72-44E5-B3CF-2F152E5BB5AF}"/>
              </a:ext>
            </a:extLst>
          </p:cNvPr>
          <p:cNvPicPr>
            <a:picLocks noChangeAspect="1"/>
          </p:cNvPicPr>
          <p:nvPr/>
        </p:nvPicPr>
        <p:blipFill>
          <a:blip r:embed="rId4"/>
          <a:stretch>
            <a:fillRect/>
          </a:stretch>
        </p:blipFill>
        <p:spPr>
          <a:xfrm>
            <a:off x="7846051" y="3636708"/>
            <a:ext cx="4128804" cy="1674581"/>
          </a:xfrm>
          <a:prstGeom prst="rect">
            <a:avLst/>
          </a:prstGeom>
        </p:spPr>
      </p:pic>
      <p:sp>
        <p:nvSpPr>
          <p:cNvPr id="8" name="CaixaDeTexto 7">
            <a:extLst>
              <a:ext uri="{FF2B5EF4-FFF2-40B4-BE49-F238E27FC236}">
                <a16:creationId xmlns:a16="http://schemas.microsoft.com/office/drawing/2014/main" xmlns="" id="{4902E06E-D623-452C-9C7D-7C2994EA0985}"/>
              </a:ext>
            </a:extLst>
          </p:cNvPr>
          <p:cNvSpPr txBox="1"/>
          <p:nvPr/>
        </p:nvSpPr>
        <p:spPr>
          <a:xfrm>
            <a:off x="5391314" y="1464512"/>
            <a:ext cx="546945" cy="369332"/>
          </a:xfrm>
          <a:prstGeom prst="rect">
            <a:avLst/>
          </a:prstGeom>
          <a:noFill/>
        </p:spPr>
        <p:txBody>
          <a:bodyPr wrap="none" rtlCol="0">
            <a:spAutoFit/>
          </a:bodyPr>
          <a:lstStyle/>
          <a:p>
            <a:r>
              <a:rPr lang="pt-BR"/>
              <a:t>Age</a:t>
            </a:r>
            <a:endParaRPr lang="pt-BR" dirty="0"/>
          </a:p>
        </p:txBody>
      </p:sp>
      <p:sp>
        <p:nvSpPr>
          <p:cNvPr id="9" name="CaixaDeTexto 8">
            <a:extLst>
              <a:ext uri="{FF2B5EF4-FFF2-40B4-BE49-F238E27FC236}">
                <a16:creationId xmlns:a16="http://schemas.microsoft.com/office/drawing/2014/main" xmlns="" id="{EB7E7F6D-AD18-4240-8052-09CEB4BFE625}"/>
              </a:ext>
            </a:extLst>
          </p:cNvPr>
          <p:cNvSpPr txBox="1"/>
          <p:nvPr/>
        </p:nvSpPr>
        <p:spPr>
          <a:xfrm>
            <a:off x="9601200" y="242566"/>
            <a:ext cx="873957" cy="369332"/>
          </a:xfrm>
          <a:prstGeom prst="rect">
            <a:avLst/>
          </a:prstGeom>
          <a:noFill/>
        </p:spPr>
        <p:txBody>
          <a:bodyPr wrap="none" rtlCol="0">
            <a:spAutoFit/>
          </a:bodyPr>
          <a:lstStyle/>
          <a:p>
            <a:r>
              <a:rPr lang="pt-BR"/>
              <a:t>Income</a:t>
            </a:r>
            <a:endParaRPr lang="pt-BR" dirty="0"/>
          </a:p>
        </p:txBody>
      </p:sp>
      <p:sp>
        <p:nvSpPr>
          <p:cNvPr id="10" name="CaixaDeTexto 9">
            <a:extLst>
              <a:ext uri="{FF2B5EF4-FFF2-40B4-BE49-F238E27FC236}">
                <a16:creationId xmlns:a16="http://schemas.microsoft.com/office/drawing/2014/main" xmlns="" id="{DBE2B0B7-D21D-47F8-BF0A-2FCF065AEC9F}"/>
              </a:ext>
            </a:extLst>
          </p:cNvPr>
          <p:cNvSpPr txBox="1"/>
          <p:nvPr/>
        </p:nvSpPr>
        <p:spPr>
          <a:xfrm>
            <a:off x="9459848" y="3280904"/>
            <a:ext cx="901209" cy="369332"/>
          </a:xfrm>
          <a:prstGeom prst="rect">
            <a:avLst/>
          </a:prstGeom>
          <a:noFill/>
        </p:spPr>
        <p:txBody>
          <a:bodyPr wrap="none" rtlCol="0">
            <a:spAutoFit/>
          </a:bodyPr>
          <a:lstStyle/>
          <a:p>
            <a:r>
              <a:rPr lang="pt-BR"/>
              <a:t>Gender</a:t>
            </a:r>
            <a:endParaRPr lang="pt-BR" dirty="0"/>
          </a:p>
        </p:txBody>
      </p:sp>
      <p:sp>
        <p:nvSpPr>
          <p:cNvPr id="3" name="CaixaDeTexto 2">
            <a:extLst>
              <a:ext uri="{FF2B5EF4-FFF2-40B4-BE49-F238E27FC236}">
                <a16:creationId xmlns:a16="http://schemas.microsoft.com/office/drawing/2014/main" xmlns="" id="{75937C15-EA99-40F8-9E63-B73708BCE1AD}"/>
              </a:ext>
            </a:extLst>
          </p:cNvPr>
          <p:cNvSpPr txBox="1"/>
          <p:nvPr/>
        </p:nvSpPr>
        <p:spPr>
          <a:xfrm>
            <a:off x="8344530" y="6488668"/>
            <a:ext cx="2918748" cy="369332"/>
          </a:xfrm>
          <a:prstGeom prst="rect">
            <a:avLst/>
          </a:prstGeom>
          <a:noFill/>
        </p:spPr>
        <p:txBody>
          <a:bodyPr wrap="none" rtlCol="0">
            <a:spAutoFit/>
          </a:bodyPr>
          <a:lstStyle/>
          <a:p>
            <a:r>
              <a:rPr lang="pt-BR" dirty="0" err="1"/>
              <a:t>Source</a:t>
            </a:r>
            <a:r>
              <a:rPr lang="pt-BR" dirty="0"/>
              <a:t>: Carolina Carvalho</a:t>
            </a:r>
          </a:p>
        </p:txBody>
      </p:sp>
    </p:spTree>
    <p:extLst>
      <p:ext uri="{BB962C8B-B14F-4D97-AF65-F5344CB8AC3E}">
        <p14:creationId xmlns:p14="http://schemas.microsoft.com/office/powerpoint/2010/main" xmlns="" val="39847495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0008EB9-A986-4594-BB07-C4785BA8875D}"/>
              </a:ext>
            </a:extLst>
          </p:cNvPr>
          <p:cNvSpPr>
            <a:spLocks noGrp="1"/>
          </p:cNvSpPr>
          <p:nvPr>
            <p:ph type="title"/>
          </p:nvPr>
        </p:nvSpPr>
        <p:spPr>
          <a:xfrm>
            <a:off x="762000" y="584718"/>
            <a:ext cx="10668000" cy="1524000"/>
          </a:xfrm>
        </p:spPr>
        <p:txBody>
          <a:bodyPr>
            <a:normAutofit/>
          </a:bodyPr>
          <a:lstStyle/>
          <a:p>
            <a:r>
              <a:rPr lang="pt-BR" sz="3200" dirty="0" err="1"/>
              <a:t>Areas</a:t>
            </a:r>
            <a:r>
              <a:rPr lang="pt-BR" sz="3200" dirty="0"/>
              <a:t> </a:t>
            </a:r>
            <a:r>
              <a:rPr lang="pt-BR" sz="3200" dirty="0" err="1"/>
              <a:t>of</a:t>
            </a:r>
            <a:r>
              <a:rPr lang="pt-BR" sz="3200" dirty="0"/>
              <a:t> </a:t>
            </a:r>
            <a:r>
              <a:rPr lang="pt-BR" sz="3200" dirty="0" err="1"/>
              <a:t>water</a:t>
            </a:r>
            <a:r>
              <a:rPr lang="pt-BR" sz="3200" dirty="0"/>
              <a:t>/</a:t>
            </a:r>
            <a:r>
              <a:rPr lang="pt-BR" sz="3200" dirty="0" err="1"/>
              <a:t>energy</a:t>
            </a:r>
            <a:r>
              <a:rPr lang="pt-BR" sz="3200" dirty="0"/>
              <a:t> </a:t>
            </a:r>
            <a:r>
              <a:rPr lang="pt-BR" sz="3200" dirty="0" err="1"/>
              <a:t>insecurity</a:t>
            </a:r>
            <a:r>
              <a:rPr lang="pt-BR" sz="3200" dirty="0"/>
              <a:t> (</a:t>
            </a:r>
            <a:r>
              <a:rPr lang="pt-BR" sz="3200" dirty="0" err="1"/>
              <a:t>place</a:t>
            </a:r>
            <a:r>
              <a:rPr lang="pt-BR" sz="3200" dirty="0"/>
              <a:t>- </a:t>
            </a:r>
            <a:r>
              <a:rPr lang="pt-BR" sz="3200" dirty="0" err="1"/>
              <a:t>based</a:t>
            </a:r>
            <a:r>
              <a:rPr lang="pt-BR" sz="3200" dirty="0"/>
              <a:t> </a:t>
            </a:r>
            <a:r>
              <a:rPr lang="pt-BR" sz="3200" dirty="0" err="1"/>
              <a:t>analysis</a:t>
            </a:r>
            <a:r>
              <a:rPr lang="pt-BR" sz="3200" dirty="0"/>
              <a:t>)</a:t>
            </a:r>
          </a:p>
        </p:txBody>
      </p:sp>
      <p:pic>
        <p:nvPicPr>
          <p:cNvPr id="4" name="Imagem 3">
            <a:extLst>
              <a:ext uri="{FF2B5EF4-FFF2-40B4-BE49-F238E27FC236}">
                <a16:creationId xmlns:a16="http://schemas.microsoft.com/office/drawing/2014/main" xmlns="" id="{B49FF672-296A-46DF-9CE0-DF5C4CE10B14}"/>
              </a:ext>
            </a:extLst>
          </p:cNvPr>
          <p:cNvPicPr>
            <a:picLocks noChangeAspect="1"/>
          </p:cNvPicPr>
          <p:nvPr/>
        </p:nvPicPr>
        <p:blipFill rotWithShape="1">
          <a:blip r:embed="rId2" cstate="screen"/>
          <a:srcRect/>
          <a:stretch/>
        </p:blipFill>
        <p:spPr>
          <a:xfrm>
            <a:off x="444709" y="1903194"/>
            <a:ext cx="5651291" cy="3738392"/>
          </a:xfrm>
          <a:prstGeom prst="rect">
            <a:avLst/>
          </a:prstGeom>
        </p:spPr>
      </p:pic>
      <p:pic>
        <p:nvPicPr>
          <p:cNvPr id="5" name="Imagem 4">
            <a:extLst>
              <a:ext uri="{FF2B5EF4-FFF2-40B4-BE49-F238E27FC236}">
                <a16:creationId xmlns:a16="http://schemas.microsoft.com/office/drawing/2014/main" xmlns="" id="{69BA2C9A-CC18-4C62-84EC-B47AC69C6794}"/>
              </a:ext>
            </a:extLst>
          </p:cNvPr>
          <p:cNvPicPr>
            <a:picLocks noChangeAspect="1"/>
          </p:cNvPicPr>
          <p:nvPr/>
        </p:nvPicPr>
        <p:blipFill rotWithShape="1">
          <a:blip r:embed="rId3" cstate="screen"/>
          <a:srcRect/>
          <a:stretch/>
        </p:blipFill>
        <p:spPr>
          <a:xfrm>
            <a:off x="6410247" y="1903194"/>
            <a:ext cx="5566892" cy="3738392"/>
          </a:xfrm>
          <a:prstGeom prst="rect">
            <a:avLst/>
          </a:prstGeom>
        </p:spPr>
      </p:pic>
      <p:sp>
        <p:nvSpPr>
          <p:cNvPr id="6" name="CaixaDeTexto 5">
            <a:extLst>
              <a:ext uri="{FF2B5EF4-FFF2-40B4-BE49-F238E27FC236}">
                <a16:creationId xmlns:a16="http://schemas.microsoft.com/office/drawing/2014/main" xmlns="" id="{BCA47E6D-0EF3-459E-A957-1F1934B45554}"/>
              </a:ext>
            </a:extLst>
          </p:cNvPr>
          <p:cNvSpPr txBox="1"/>
          <p:nvPr/>
        </p:nvSpPr>
        <p:spPr>
          <a:xfrm>
            <a:off x="2510018" y="5684149"/>
            <a:ext cx="760336" cy="369332"/>
          </a:xfrm>
          <a:prstGeom prst="rect">
            <a:avLst/>
          </a:prstGeom>
          <a:noFill/>
        </p:spPr>
        <p:txBody>
          <a:bodyPr wrap="none" rtlCol="0">
            <a:spAutoFit/>
          </a:bodyPr>
          <a:lstStyle/>
          <a:p>
            <a:r>
              <a:rPr lang="pt-BR" dirty="0" err="1"/>
              <a:t>Water</a:t>
            </a:r>
            <a:endParaRPr lang="pt-BR" dirty="0"/>
          </a:p>
        </p:txBody>
      </p:sp>
      <p:sp>
        <p:nvSpPr>
          <p:cNvPr id="7" name="CaixaDeTexto 6">
            <a:extLst>
              <a:ext uri="{FF2B5EF4-FFF2-40B4-BE49-F238E27FC236}">
                <a16:creationId xmlns:a16="http://schemas.microsoft.com/office/drawing/2014/main" xmlns="" id="{0DE16022-08AA-4FA1-A611-12308ACAFBD6}"/>
              </a:ext>
            </a:extLst>
          </p:cNvPr>
          <p:cNvSpPr txBox="1"/>
          <p:nvPr/>
        </p:nvSpPr>
        <p:spPr>
          <a:xfrm>
            <a:off x="9084040" y="5691026"/>
            <a:ext cx="824328" cy="369332"/>
          </a:xfrm>
          <a:prstGeom prst="rect">
            <a:avLst/>
          </a:prstGeom>
          <a:noFill/>
        </p:spPr>
        <p:txBody>
          <a:bodyPr wrap="none" rtlCol="0">
            <a:spAutoFit/>
          </a:bodyPr>
          <a:lstStyle/>
          <a:p>
            <a:r>
              <a:rPr lang="pt-BR" dirty="0"/>
              <a:t>Energy</a:t>
            </a:r>
          </a:p>
        </p:txBody>
      </p:sp>
      <p:sp>
        <p:nvSpPr>
          <p:cNvPr id="3" name="CaixaDeTexto 2">
            <a:extLst>
              <a:ext uri="{FF2B5EF4-FFF2-40B4-BE49-F238E27FC236}">
                <a16:creationId xmlns:a16="http://schemas.microsoft.com/office/drawing/2014/main" xmlns="" id="{47CBEC99-826F-47B6-AC32-30F6A523C946}"/>
              </a:ext>
            </a:extLst>
          </p:cNvPr>
          <p:cNvSpPr txBox="1"/>
          <p:nvPr/>
        </p:nvSpPr>
        <p:spPr>
          <a:xfrm>
            <a:off x="8344530" y="6488668"/>
            <a:ext cx="2918748" cy="369332"/>
          </a:xfrm>
          <a:prstGeom prst="rect">
            <a:avLst/>
          </a:prstGeom>
          <a:noFill/>
        </p:spPr>
        <p:txBody>
          <a:bodyPr wrap="none" rtlCol="0">
            <a:spAutoFit/>
          </a:bodyPr>
          <a:lstStyle/>
          <a:p>
            <a:r>
              <a:rPr lang="pt-BR" dirty="0" err="1"/>
              <a:t>Source</a:t>
            </a:r>
            <a:r>
              <a:rPr lang="pt-BR" dirty="0"/>
              <a:t>: Carolina Carvalho</a:t>
            </a:r>
          </a:p>
        </p:txBody>
      </p:sp>
    </p:spTree>
    <p:extLst>
      <p:ext uri="{BB962C8B-B14F-4D97-AF65-F5344CB8AC3E}">
        <p14:creationId xmlns:p14="http://schemas.microsoft.com/office/powerpoint/2010/main" xmlns="" val="307810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785CC6B-493A-4F80-86FF-174014628139}"/>
              </a:ext>
            </a:extLst>
          </p:cNvPr>
          <p:cNvSpPr>
            <a:spLocks noGrp="1"/>
          </p:cNvSpPr>
          <p:nvPr>
            <p:ph type="title"/>
          </p:nvPr>
        </p:nvSpPr>
        <p:spPr/>
        <p:txBody>
          <a:bodyPr/>
          <a:lstStyle/>
          <a:p>
            <a:r>
              <a:rPr lang="pt-BR" dirty="0" err="1"/>
              <a:t>Why</a:t>
            </a:r>
            <a:r>
              <a:rPr lang="pt-BR" dirty="0"/>
              <a:t> </a:t>
            </a:r>
            <a:r>
              <a:rPr lang="pt-BR" dirty="0" err="1"/>
              <a:t>this</a:t>
            </a:r>
            <a:r>
              <a:rPr lang="pt-BR" dirty="0"/>
              <a:t> </a:t>
            </a:r>
            <a:r>
              <a:rPr lang="pt-BR" dirty="0" err="1"/>
              <a:t>is</a:t>
            </a:r>
            <a:r>
              <a:rPr lang="pt-BR" dirty="0"/>
              <a:t> </a:t>
            </a:r>
            <a:r>
              <a:rPr lang="pt-BR" dirty="0" err="1"/>
              <a:t>important</a:t>
            </a:r>
            <a:endParaRPr lang="pt-BR" dirty="0"/>
          </a:p>
        </p:txBody>
      </p:sp>
      <p:sp>
        <p:nvSpPr>
          <p:cNvPr id="3" name="Espaço Reservado para Conteúdo 2">
            <a:extLst>
              <a:ext uri="{FF2B5EF4-FFF2-40B4-BE49-F238E27FC236}">
                <a16:creationId xmlns:a16="http://schemas.microsoft.com/office/drawing/2014/main" xmlns="" id="{76337B87-3A9F-4F82-8C79-010B6D619161}"/>
              </a:ext>
            </a:extLst>
          </p:cNvPr>
          <p:cNvSpPr>
            <a:spLocks noGrp="1"/>
          </p:cNvSpPr>
          <p:nvPr>
            <p:ph idx="1"/>
          </p:nvPr>
        </p:nvSpPr>
        <p:spPr/>
        <p:txBody>
          <a:bodyPr>
            <a:normAutofit fontScale="92500"/>
          </a:bodyPr>
          <a:lstStyle/>
          <a:p>
            <a:r>
              <a:rPr lang="en-US" dirty="0"/>
              <a:t>The current urbanization model has been creating significant negative social and environmental impacts with direct implications for the health and wellbeing of the citizens. Cities are becoming less resilient and vulnerable to climate change, pandemics, etc.</a:t>
            </a:r>
          </a:p>
          <a:p>
            <a:r>
              <a:rPr lang="en-US" dirty="0"/>
              <a:t>One way to transform this scenario would be to change the way the urban system is managed, in other words, to improve the governance model. </a:t>
            </a:r>
            <a:r>
              <a:rPr lang="en-US" b="1" dirty="0"/>
              <a:t>Specific tools are needed for that.</a:t>
            </a:r>
            <a:endParaRPr lang="pt-BR" b="1" dirty="0"/>
          </a:p>
        </p:txBody>
      </p:sp>
    </p:spTree>
    <p:extLst>
      <p:ext uri="{BB962C8B-B14F-4D97-AF65-F5344CB8AC3E}">
        <p14:creationId xmlns:p14="http://schemas.microsoft.com/office/powerpoint/2010/main" xmlns="" val="6220194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xmlns="" id="{987A0FBA-CC04-4256-A8EB-BB3C543E98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xmlns="" id="{6A13B60C-56B1-46B4-98A6-1482A52E76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flipV="1">
            <a:off x="31865" y="-31864"/>
            <a:ext cx="4785362" cy="4849091"/>
          </a:xfrm>
          <a:custGeom>
            <a:avLst/>
            <a:gdLst>
              <a:gd name="connsiteX0" fmla="*/ 0 w 4212773"/>
              <a:gd name="connsiteY0" fmla="*/ 0 h 6498740"/>
              <a:gd name="connsiteX1" fmla="*/ 159023 w 4212773"/>
              <a:gd name="connsiteY1" fmla="*/ 12872 h 6498740"/>
              <a:gd name="connsiteX2" fmla="*/ 1697597 w 4212773"/>
              <a:gd name="connsiteY2" fmla="*/ 306418 h 6498740"/>
              <a:gd name="connsiteX3" fmla="*/ 4047822 w 4212773"/>
              <a:gd name="connsiteY3" fmla="*/ 3511272 h 6498740"/>
              <a:gd name="connsiteX4" fmla="*/ 3551503 w 4212773"/>
              <a:gd name="connsiteY4" fmla="*/ 6184235 h 6498740"/>
              <a:gd name="connsiteX5" fmla="*/ 3163159 w 4212773"/>
              <a:gd name="connsiteY5" fmla="*/ 6459073 h 6498740"/>
              <a:gd name="connsiteX6" fmla="*/ 3092077 w 4212773"/>
              <a:gd name="connsiteY6" fmla="*/ 6498740 h 6498740"/>
              <a:gd name="connsiteX7" fmla="*/ 0 w 4212773"/>
              <a:gd name="connsiteY7" fmla="*/ 6498740 h 6498740"/>
              <a:gd name="connsiteX8" fmla="*/ 0 w 4212773"/>
              <a:gd name="connsiteY8" fmla="*/ 0 h 649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2773" h="6498740">
                <a:moveTo>
                  <a:pt x="0" y="0"/>
                </a:moveTo>
                <a:lnTo>
                  <a:pt x="159023" y="12872"/>
                </a:lnTo>
                <a:cubicBezTo>
                  <a:pt x="659101" y="63644"/>
                  <a:pt x="1176498" y="175345"/>
                  <a:pt x="1697597" y="306418"/>
                </a:cubicBezTo>
                <a:cubicBezTo>
                  <a:pt x="3312474" y="712392"/>
                  <a:pt x="3742395" y="1999786"/>
                  <a:pt x="4047822" y="3511272"/>
                </a:cubicBezTo>
                <a:cubicBezTo>
                  <a:pt x="4252232" y="4523358"/>
                  <a:pt x="4422733" y="5443193"/>
                  <a:pt x="3551503" y="6184235"/>
                </a:cubicBezTo>
                <a:cubicBezTo>
                  <a:pt x="3429343" y="6288166"/>
                  <a:pt x="3299185" y="6378784"/>
                  <a:pt x="3163159" y="6459073"/>
                </a:cubicBezTo>
                <a:lnTo>
                  <a:pt x="3092077" y="6498740"/>
                </a:lnTo>
                <a:lnTo>
                  <a:pt x="0" y="649874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24" name="Freeform: Shape 23">
            <a:extLst>
              <a:ext uri="{FF2B5EF4-FFF2-40B4-BE49-F238E27FC236}">
                <a16:creationId xmlns:a16="http://schemas.microsoft.com/office/drawing/2014/main" xmlns="" id="{F024A8E9-062E-406A-BE10-CED2800110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flipV="1">
            <a:off x="341352" y="-341351"/>
            <a:ext cx="4651297" cy="5334001"/>
          </a:xfrm>
          <a:custGeom>
            <a:avLst/>
            <a:gdLst>
              <a:gd name="connsiteX0" fmla="*/ 0 w 4033589"/>
              <a:gd name="connsiteY0" fmla="*/ 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8" fmla="*/ 0 w 4033589"/>
              <a:gd name="connsiteY8" fmla="*/ 0 h 6858000"/>
              <a:gd name="connsiteX0" fmla="*/ 0 w 4033589"/>
              <a:gd name="connsiteY0" fmla="*/ 685800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0 w 2154655"/>
              <a:gd name="connsiteY0" fmla="*/ 0 h 6858000"/>
              <a:gd name="connsiteX1" fmla="*/ 3379 w 2154655"/>
              <a:gd name="connsiteY1" fmla="*/ 2021 h 6858000"/>
              <a:gd name="connsiteX2" fmla="*/ 1596437 w 2154655"/>
              <a:gd name="connsiteY2" fmla="*/ 1517967 h 6858000"/>
              <a:gd name="connsiteX3" fmla="*/ 2097043 w 2154655"/>
              <a:gd name="connsiteY3" fmla="*/ 4379386 h 6858000"/>
              <a:gd name="connsiteX4" fmla="*/ 1433930 w 2154655"/>
              <a:gd name="connsiteY4" fmla="*/ 6852362 h 6858000"/>
              <a:gd name="connsiteX5" fmla="*/ 1431659 w 215465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4655" h="6858000">
                <a:moveTo>
                  <a:pt x="0" y="0"/>
                </a:moveTo>
                <a:lnTo>
                  <a:pt x="3379" y="2021"/>
                </a:lnTo>
                <a:cubicBezTo>
                  <a:pt x="667061" y="423753"/>
                  <a:pt x="1239365" y="963389"/>
                  <a:pt x="1596437" y="1517967"/>
                </a:cubicBezTo>
                <a:cubicBezTo>
                  <a:pt x="2133142" y="2350886"/>
                  <a:pt x="2239839" y="3395752"/>
                  <a:pt x="2097043" y="4379386"/>
                </a:cubicBezTo>
                <a:cubicBezTo>
                  <a:pt x="2032295" y="4824358"/>
                  <a:pt x="1812506" y="5869368"/>
                  <a:pt x="1433930" y="6852362"/>
                </a:cubicBezTo>
                <a:lnTo>
                  <a:pt x="1431659" y="6858000"/>
                </a:lnTo>
              </a:path>
            </a:pathLst>
          </a:custGeom>
          <a:noFill/>
          <a:ln w="19050">
            <a:solidFill>
              <a:srgbClr val="F1CB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ítulo 1">
            <a:extLst>
              <a:ext uri="{FF2B5EF4-FFF2-40B4-BE49-F238E27FC236}">
                <a16:creationId xmlns:a16="http://schemas.microsoft.com/office/drawing/2014/main" xmlns="" id="{E45F03CA-A3D6-44C4-ACA6-BFF21EF075CB}"/>
              </a:ext>
            </a:extLst>
          </p:cNvPr>
          <p:cNvSpPr>
            <a:spLocks noGrp="1"/>
          </p:cNvSpPr>
          <p:nvPr>
            <p:ph type="title"/>
          </p:nvPr>
        </p:nvSpPr>
        <p:spPr>
          <a:xfrm>
            <a:off x="761999" y="762000"/>
            <a:ext cx="3048001" cy="2286000"/>
          </a:xfrm>
        </p:spPr>
        <p:txBody>
          <a:bodyPr anchor="b">
            <a:normAutofit/>
          </a:bodyPr>
          <a:lstStyle/>
          <a:p>
            <a:r>
              <a:rPr lang="pt-BR" sz="3200">
                <a:solidFill>
                  <a:srgbClr val="FFFFFF"/>
                </a:solidFill>
              </a:rPr>
              <a:t>CITIZEN´S COMMENTS on the survey</a:t>
            </a:r>
          </a:p>
        </p:txBody>
      </p:sp>
      <p:graphicFrame>
        <p:nvGraphicFramePr>
          <p:cNvPr id="5" name="Espaço Reservado para Conteúdo 2">
            <a:extLst>
              <a:ext uri="{FF2B5EF4-FFF2-40B4-BE49-F238E27FC236}">
                <a16:creationId xmlns:a16="http://schemas.microsoft.com/office/drawing/2014/main" xmlns="" id="{079A35AF-0A10-48D6-BC79-10817C9D7D85}"/>
              </a:ext>
            </a:extLst>
          </p:cNvPr>
          <p:cNvGraphicFramePr>
            <a:graphicFrameLocks noGrp="1"/>
          </p:cNvGraphicFramePr>
          <p:nvPr>
            <p:ph idx="1"/>
            <p:extLst>
              <p:ext uri="{D42A27DB-BD31-4B8C-83A1-F6EECF244321}">
                <p14:modId xmlns:p14="http://schemas.microsoft.com/office/powerpoint/2010/main" xmlns="" val="670837307"/>
              </p:ext>
            </p:extLst>
          </p:nvPr>
        </p:nvGraphicFramePr>
        <p:xfrm>
          <a:off x="5334000" y="762000"/>
          <a:ext cx="60960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7105360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68357ED-3FA1-42AE-B040-28E44251D26C}"/>
              </a:ext>
            </a:extLst>
          </p:cNvPr>
          <p:cNvSpPr>
            <a:spLocks noGrp="1"/>
          </p:cNvSpPr>
          <p:nvPr>
            <p:ph type="title"/>
          </p:nvPr>
        </p:nvSpPr>
        <p:spPr/>
        <p:txBody>
          <a:bodyPr/>
          <a:lstStyle/>
          <a:p>
            <a:r>
              <a:rPr lang="pt-BR" dirty="0"/>
              <a:t>São Paulo (Paraisópolis </a:t>
            </a:r>
            <a:r>
              <a:rPr lang="pt-BR" dirty="0" err="1"/>
              <a:t>slum</a:t>
            </a:r>
            <a:r>
              <a:rPr lang="pt-BR" dirty="0"/>
              <a:t>) </a:t>
            </a:r>
          </a:p>
        </p:txBody>
      </p:sp>
      <p:sp>
        <p:nvSpPr>
          <p:cNvPr id="3" name="Espaço Reservado para Conteúdo 2">
            <a:extLst>
              <a:ext uri="{FF2B5EF4-FFF2-40B4-BE49-F238E27FC236}">
                <a16:creationId xmlns:a16="http://schemas.microsoft.com/office/drawing/2014/main" xmlns="" id="{0D8EE734-43DA-49E7-92DF-40A19E7A9934}"/>
              </a:ext>
            </a:extLst>
          </p:cNvPr>
          <p:cNvSpPr>
            <a:spLocks noGrp="1"/>
          </p:cNvSpPr>
          <p:nvPr>
            <p:ph idx="1"/>
          </p:nvPr>
        </p:nvSpPr>
        <p:spPr/>
        <p:txBody>
          <a:bodyPr>
            <a:normAutofit lnSpcReduction="10000"/>
          </a:bodyPr>
          <a:lstStyle/>
          <a:p>
            <a:r>
              <a:rPr lang="en-US" dirty="0"/>
              <a:t>Masters Dissertation of Francisco Paiva, FMU- São Paulo, (28/08/2019) "</a:t>
            </a:r>
            <a:r>
              <a:rPr lang="en-US" i="1" dirty="0"/>
              <a:t>Socio-environmental determinants and health education: an action-research through cultural circles with community health agents from </a:t>
            </a:r>
            <a:r>
              <a:rPr lang="en-US" i="1" dirty="0" err="1"/>
              <a:t>Paraisópolis</a:t>
            </a:r>
            <a:r>
              <a:rPr lang="en-US" i="1" dirty="0"/>
              <a:t>, São Paulo</a:t>
            </a:r>
            <a:r>
              <a:rPr lang="en-US" dirty="0"/>
              <a:t>".</a:t>
            </a:r>
          </a:p>
          <a:p>
            <a:r>
              <a:rPr lang="en-US" dirty="0"/>
              <a:t>Mapping of positive and negative health determinants in </a:t>
            </a:r>
            <a:r>
              <a:rPr lang="en-US" dirty="0" err="1"/>
              <a:t>Paraisópolis</a:t>
            </a:r>
            <a:r>
              <a:rPr lang="en-US" dirty="0"/>
              <a:t>, with local community health agents (they know the place and the people).</a:t>
            </a:r>
            <a:endParaRPr lang="pt-BR" dirty="0"/>
          </a:p>
        </p:txBody>
      </p:sp>
    </p:spTree>
    <p:extLst>
      <p:ext uri="{BB962C8B-B14F-4D97-AF65-F5344CB8AC3E}">
        <p14:creationId xmlns:p14="http://schemas.microsoft.com/office/powerpoint/2010/main" xmlns="" val="22472140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xmlns="" id="{3F175F57-2DE6-4084-8111-8964DF2D0E21}"/>
              </a:ext>
            </a:extLst>
          </p:cNvPr>
          <p:cNvPicPr>
            <a:picLocks noChangeAspect="1"/>
          </p:cNvPicPr>
          <p:nvPr/>
        </p:nvPicPr>
        <p:blipFill>
          <a:blip r:embed="rId2" cstate="screen"/>
          <a:stretch>
            <a:fillRect/>
          </a:stretch>
        </p:blipFill>
        <p:spPr>
          <a:xfrm>
            <a:off x="119097" y="123825"/>
            <a:ext cx="6460753" cy="4566921"/>
          </a:xfrm>
          <a:prstGeom prst="rect">
            <a:avLst/>
          </a:prstGeom>
        </p:spPr>
      </p:pic>
      <p:pic>
        <p:nvPicPr>
          <p:cNvPr id="7" name="Imagem 6">
            <a:extLst>
              <a:ext uri="{FF2B5EF4-FFF2-40B4-BE49-F238E27FC236}">
                <a16:creationId xmlns:a16="http://schemas.microsoft.com/office/drawing/2014/main" xmlns="" id="{82A2C8AD-B206-4726-8A64-9985E662C556}"/>
              </a:ext>
            </a:extLst>
          </p:cNvPr>
          <p:cNvPicPr>
            <a:picLocks noChangeAspect="1"/>
          </p:cNvPicPr>
          <p:nvPr/>
        </p:nvPicPr>
        <p:blipFill>
          <a:blip r:embed="rId3" cstate="screen"/>
          <a:stretch>
            <a:fillRect/>
          </a:stretch>
        </p:blipFill>
        <p:spPr>
          <a:xfrm>
            <a:off x="5838355" y="2241173"/>
            <a:ext cx="6353645" cy="4493002"/>
          </a:xfrm>
          <a:prstGeom prst="rect">
            <a:avLst/>
          </a:prstGeom>
        </p:spPr>
      </p:pic>
      <p:sp>
        <p:nvSpPr>
          <p:cNvPr id="8" name="CaixaDeTexto 7">
            <a:extLst>
              <a:ext uri="{FF2B5EF4-FFF2-40B4-BE49-F238E27FC236}">
                <a16:creationId xmlns:a16="http://schemas.microsoft.com/office/drawing/2014/main" xmlns="" id="{25A16A0E-B00D-4486-8303-C91346AA1311}"/>
              </a:ext>
            </a:extLst>
          </p:cNvPr>
          <p:cNvSpPr txBox="1"/>
          <p:nvPr/>
        </p:nvSpPr>
        <p:spPr>
          <a:xfrm>
            <a:off x="543957" y="4690746"/>
            <a:ext cx="2434769" cy="369332"/>
          </a:xfrm>
          <a:prstGeom prst="rect">
            <a:avLst/>
          </a:prstGeom>
          <a:noFill/>
        </p:spPr>
        <p:txBody>
          <a:bodyPr wrap="none" rtlCol="0">
            <a:spAutoFit/>
          </a:bodyPr>
          <a:lstStyle/>
          <a:p>
            <a:r>
              <a:rPr lang="pt-BR" dirty="0"/>
              <a:t>Positive </a:t>
            </a:r>
            <a:r>
              <a:rPr lang="pt-BR" dirty="0" err="1"/>
              <a:t>determinants</a:t>
            </a:r>
            <a:endParaRPr lang="pt-BR" dirty="0"/>
          </a:p>
        </p:txBody>
      </p:sp>
      <p:sp>
        <p:nvSpPr>
          <p:cNvPr id="9" name="CaixaDeTexto 8">
            <a:extLst>
              <a:ext uri="{FF2B5EF4-FFF2-40B4-BE49-F238E27FC236}">
                <a16:creationId xmlns:a16="http://schemas.microsoft.com/office/drawing/2014/main" xmlns="" id="{A4A74806-79DE-4858-838F-F71DFCEAA422}"/>
              </a:ext>
            </a:extLst>
          </p:cNvPr>
          <p:cNvSpPr txBox="1"/>
          <p:nvPr/>
        </p:nvSpPr>
        <p:spPr>
          <a:xfrm>
            <a:off x="9088017" y="1871841"/>
            <a:ext cx="2590133" cy="369332"/>
          </a:xfrm>
          <a:prstGeom prst="rect">
            <a:avLst/>
          </a:prstGeom>
          <a:noFill/>
        </p:spPr>
        <p:txBody>
          <a:bodyPr wrap="none" rtlCol="0">
            <a:spAutoFit/>
          </a:bodyPr>
          <a:lstStyle/>
          <a:p>
            <a:r>
              <a:rPr lang="pt-BR" dirty="0"/>
              <a:t>Negative </a:t>
            </a:r>
            <a:r>
              <a:rPr lang="pt-BR" dirty="0" err="1"/>
              <a:t>determinants</a:t>
            </a:r>
            <a:endParaRPr lang="pt-BR" dirty="0"/>
          </a:p>
        </p:txBody>
      </p:sp>
      <p:sp>
        <p:nvSpPr>
          <p:cNvPr id="10" name="CaixaDeTexto 9">
            <a:extLst>
              <a:ext uri="{FF2B5EF4-FFF2-40B4-BE49-F238E27FC236}">
                <a16:creationId xmlns:a16="http://schemas.microsoft.com/office/drawing/2014/main" xmlns="" id="{9F92918F-9CE5-4C14-90F1-671FDC69F0D8}"/>
              </a:ext>
            </a:extLst>
          </p:cNvPr>
          <p:cNvSpPr txBox="1"/>
          <p:nvPr/>
        </p:nvSpPr>
        <p:spPr>
          <a:xfrm>
            <a:off x="6902611" y="876393"/>
            <a:ext cx="4225131" cy="369332"/>
          </a:xfrm>
          <a:prstGeom prst="rect">
            <a:avLst/>
          </a:prstGeom>
          <a:noFill/>
        </p:spPr>
        <p:txBody>
          <a:bodyPr wrap="none" rtlCol="0">
            <a:spAutoFit/>
          </a:bodyPr>
          <a:lstStyle/>
          <a:p>
            <a:r>
              <a:rPr lang="pt-BR" dirty="0"/>
              <a:t>A tool </a:t>
            </a:r>
            <a:r>
              <a:rPr lang="pt-BR" dirty="0" err="1"/>
              <a:t>to</a:t>
            </a:r>
            <a:r>
              <a:rPr lang="pt-BR" dirty="0"/>
              <a:t> </a:t>
            </a:r>
            <a:r>
              <a:rPr lang="pt-BR" dirty="0" err="1"/>
              <a:t>be</a:t>
            </a:r>
            <a:r>
              <a:rPr lang="pt-BR" dirty="0"/>
              <a:t> </a:t>
            </a:r>
            <a:r>
              <a:rPr lang="pt-BR" dirty="0" err="1"/>
              <a:t>used</a:t>
            </a:r>
            <a:r>
              <a:rPr lang="pt-BR" dirty="0"/>
              <a:t> for </a:t>
            </a:r>
            <a:r>
              <a:rPr lang="pt-BR" dirty="0" err="1"/>
              <a:t>the</a:t>
            </a:r>
            <a:r>
              <a:rPr lang="pt-BR" dirty="0"/>
              <a:t> </a:t>
            </a:r>
            <a:r>
              <a:rPr lang="pt-BR" dirty="0" err="1"/>
              <a:t>health</a:t>
            </a:r>
            <a:r>
              <a:rPr lang="pt-BR" dirty="0"/>
              <a:t> </a:t>
            </a:r>
            <a:r>
              <a:rPr lang="pt-BR" dirty="0" err="1"/>
              <a:t>agents</a:t>
            </a:r>
            <a:endParaRPr lang="pt-BR" dirty="0"/>
          </a:p>
        </p:txBody>
      </p:sp>
      <p:sp>
        <p:nvSpPr>
          <p:cNvPr id="2" name="CaixaDeTexto 1">
            <a:extLst>
              <a:ext uri="{FF2B5EF4-FFF2-40B4-BE49-F238E27FC236}">
                <a16:creationId xmlns:a16="http://schemas.microsoft.com/office/drawing/2014/main" xmlns="" id="{9E46EE65-214B-48D5-ADBA-7781C927F457}"/>
              </a:ext>
            </a:extLst>
          </p:cNvPr>
          <p:cNvSpPr txBox="1"/>
          <p:nvPr/>
        </p:nvSpPr>
        <p:spPr>
          <a:xfrm>
            <a:off x="2815092" y="6364843"/>
            <a:ext cx="2557560" cy="369332"/>
          </a:xfrm>
          <a:prstGeom prst="rect">
            <a:avLst/>
          </a:prstGeom>
          <a:noFill/>
        </p:spPr>
        <p:txBody>
          <a:bodyPr wrap="none" rtlCol="0">
            <a:spAutoFit/>
          </a:bodyPr>
          <a:lstStyle/>
          <a:p>
            <a:r>
              <a:rPr lang="pt-BR" dirty="0"/>
              <a:t>(Francisco Paiva, 2019)</a:t>
            </a:r>
          </a:p>
        </p:txBody>
      </p:sp>
    </p:spTree>
    <p:extLst>
      <p:ext uri="{BB962C8B-B14F-4D97-AF65-F5344CB8AC3E}">
        <p14:creationId xmlns:p14="http://schemas.microsoft.com/office/powerpoint/2010/main" xmlns="" val="6965969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42CF313-E31D-472B-8289-E5A26DD057B0}"/>
              </a:ext>
            </a:extLst>
          </p:cNvPr>
          <p:cNvSpPr>
            <a:spLocks noGrp="1"/>
          </p:cNvSpPr>
          <p:nvPr>
            <p:ph type="title"/>
          </p:nvPr>
        </p:nvSpPr>
        <p:spPr/>
        <p:txBody>
          <a:bodyPr/>
          <a:lstStyle/>
          <a:p>
            <a:r>
              <a:rPr lang="pt-BR" dirty="0" err="1"/>
              <a:t>Main</a:t>
            </a:r>
            <a:r>
              <a:rPr lang="pt-BR" dirty="0"/>
              <a:t> </a:t>
            </a:r>
            <a:r>
              <a:rPr lang="pt-BR" dirty="0" err="1"/>
              <a:t>conclusion</a:t>
            </a:r>
            <a:endParaRPr lang="pt-BR" dirty="0"/>
          </a:p>
        </p:txBody>
      </p:sp>
      <p:sp>
        <p:nvSpPr>
          <p:cNvPr id="3" name="Espaço Reservado para Conteúdo 2">
            <a:extLst>
              <a:ext uri="{FF2B5EF4-FFF2-40B4-BE49-F238E27FC236}">
                <a16:creationId xmlns:a16="http://schemas.microsoft.com/office/drawing/2014/main" xmlns="" id="{2EBBD710-7341-4184-9955-6963DA824273}"/>
              </a:ext>
            </a:extLst>
          </p:cNvPr>
          <p:cNvSpPr>
            <a:spLocks noGrp="1"/>
          </p:cNvSpPr>
          <p:nvPr>
            <p:ph idx="1"/>
          </p:nvPr>
        </p:nvSpPr>
        <p:spPr/>
        <p:txBody>
          <a:bodyPr/>
          <a:lstStyle/>
          <a:p>
            <a:r>
              <a:rPr lang="pt-BR" dirty="0" err="1"/>
              <a:t>With</a:t>
            </a:r>
            <a:r>
              <a:rPr lang="pt-BR" dirty="0"/>
              <a:t> PM </a:t>
            </a:r>
            <a:r>
              <a:rPr lang="pt-BR" dirty="0" err="1"/>
              <a:t>it´s</a:t>
            </a:r>
            <a:r>
              <a:rPr lang="pt-BR" dirty="0"/>
              <a:t> </a:t>
            </a:r>
            <a:r>
              <a:rPr lang="pt-BR" dirty="0" err="1"/>
              <a:t>possible</a:t>
            </a:r>
            <a:r>
              <a:rPr lang="pt-BR" dirty="0"/>
              <a:t> </a:t>
            </a:r>
            <a:r>
              <a:rPr lang="pt-BR" dirty="0" err="1"/>
              <a:t>to</a:t>
            </a:r>
            <a:r>
              <a:rPr lang="pt-BR" dirty="0"/>
              <a:t> </a:t>
            </a:r>
            <a:r>
              <a:rPr lang="pt-BR" dirty="0" err="1"/>
              <a:t>develop</a:t>
            </a:r>
            <a:r>
              <a:rPr lang="pt-BR" dirty="0"/>
              <a:t> new </a:t>
            </a:r>
            <a:r>
              <a:rPr lang="pt-BR" dirty="0" err="1"/>
              <a:t>proposals</a:t>
            </a:r>
            <a:r>
              <a:rPr lang="pt-BR" dirty="0"/>
              <a:t>/</a:t>
            </a:r>
            <a:r>
              <a:rPr lang="pt-BR" dirty="0" err="1"/>
              <a:t>interventions</a:t>
            </a:r>
            <a:r>
              <a:rPr lang="pt-BR" dirty="0"/>
              <a:t> for </a:t>
            </a:r>
            <a:r>
              <a:rPr lang="pt-BR" dirty="0" err="1"/>
              <a:t>cities</a:t>
            </a:r>
            <a:r>
              <a:rPr lang="pt-BR" dirty="0"/>
              <a:t> </a:t>
            </a:r>
            <a:r>
              <a:rPr lang="pt-BR" dirty="0" err="1"/>
              <a:t>and</a:t>
            </a:r>
            <a:r>
              <a:rPr lang="pt-BR" dirty="0"/>
              <a:t> </a:t>
            </a:r>
            <a:r>
              <a:rPr lang="pt-BR" dirty="0" err="1"/>
              <a:t>communities</a:t>
            </a:r>
            <a:endParaRPr lang="pt-BR" dirty="0"/>
          </a:p>
          <a:p>
            <a:r>
              <a:rPr lang="pt-BR" dirty="0" err="1"/>
              <a:t>Integration</a:t>
            </a:r>
            <a:r>
              <a:rPr lang="pt-BR" dirty="0"/>
              <a:t> </a:t>
            </a:r>
            <a:r>
              <a:rPr lang="pt-BR" dirty="0" err="1"/>
              <a:t>with</a:t>
            </a:r>
            <a:r>
              <a:rPr lang="pt-BR" dirty="0"/>
              <a:t> </a:t>
            </a:r>
            <a:r>
              <a:rPr lang="pt-BR" dirty="0" err="1"/>
              <a:t>urban</a:t>
            </a:r>
            <a:r>
              <a:rPr lang="pt-BR" dirty="0"/>
              <a:t> </a:t>
            </a:r>
            <a:r>
              <a:rPr lang="pt-BR" dirty="0" err="1"/>
              <a:t>planning</a:t>
            </a:r>
            <a:r>
              <a:rPr lang="pt-BR" dirty="0"/>
              <a:t> </a:t>
            </a:r>
            <a:r>
              <a:rPr lang="pt-BR" dirty="0" err="1"/>
              <a:t>is</a:t>
            </a:r>
            <a:r>
              <a:rPr lang="pt-BR" dirty="0"/>
              <a:t> </a:t>
            </a:r>
            <a:r>
              <a:rPr lang="pt-BR" dirty="0" err="1"/>
              <a:t>necessary</a:t>
            </a:r>
            <a:endParaRPr lang="pt-BR" dirty="0"/>
          </a:p>
          <a:p>
            <a:r>
              <a:rPr lang="pt-BR" dirty="0"/>
              <a:t>Connection </a:t>
            </a:r>
            <a:r>
              <a:rPr lang="pt-BR" dirty="0" err="1"/>
              <a:t>with</a:t>
            </a:r>
            <a:r>
              <a:rPr lang="pt-BR" dirty="0"/>
              <a:t> </a:t>
            </a:r>
            <a:r>
              <a:rPr lang="pt-BR" dirty="0" err="1"/>
              <a:t>citizens</a:t>
            </a:r>
            <a:r>
              <a:rPr lang="pt-BR" dirty="0"/>
              <a:t> </a:t>
            </a:r>
            <a:r>
              <a:rPr lang="pt-BR" dirty="0" err="1"/>
              <a:t>and</a:t>
            </a:r>
            <a:r>
              <a:rPr lang="pt-BR" dirty="0"/>
              <a:t> </a:t>
            </a:r>
            <a:r>
              <a:rPr lang="pt-BR" dirty="0" err="1"/>
              <a:t>planners</a:t>
            </a:r>
            <a:r>
              <a:rPr lang="pt-BR" dirty="0"/>
              <a:t> </a:t>
            </a:r>
            <a:r>
              <a:rPr lang="pt-BR" dirty="0" err="1"/>
              <a:t>is</a:t>
            </a:r>
            <a:r>
              <a:rPr lang="pt-BR" dirty="0"/>
              <a:t> </a:t>
            </a:r>
            <a:r>
              <a:rPr lang="pt-BR" dirty="0" err="1"/>
              <a:t>an</a:t>
            </a:r>
            <a:r>
              <a:rPr lang="pt-BR" dirty="0"/>
              <a:t> </a:t>
            </a:r>
            <a:r>
              <a:rPr lang="pt-BR" dirty="0" err="1"/>
              <a:t>urgent</a:t>
            </a:r>
            <a:r>
              <a:rPr lang="pt-BR" dirty="0"/>
              <a:t> </a:t>
            </a:r>
            <a:r>
              <a:rPr lang="pt-BR" dirty="0" err="1"/>
              <a:t>need</a:t>
            </a:r>
            <a:endParaRPr lang="pt-BR" dirty="0"/>
          </a:p>
          <a:p>
            <a:r>
              <a:rPr lang="pt-BR" dirty="0" err="1"/>
              <a:t>Detection</a:t>
            </a:r>
            <a:r>
              <a:rPr lang="pt-BR" dirty="0"/>
              <a:t> </a:t>
            </a:r>
            <a:r>
              <a:rPr lang="pt-BR" dirty="0" err="1"/>
              <a:t>of</a:t>
            </a:r>
            <a:r>
              <a:rPr lang="pt-BR" dirty="0"/>
              <a:t> “real” </a:t>
            </a:r>
            <a:r>
              <a:rPr lang="pt-BR" dirty="0" err="1"/>
              <a:t>demands</a:t>
            </a:r>
            <a:r>
              <a:rPr lang="pt-BR" dirty="0"/>
              <a:t> </a:t>
            </a:r>
            <a:r>
              <a:rPr lang="pt-BR" dirty="0" err="1"/>
              <a:t>from</a:t>
            </a:r>
            <a:r>
              <a:rPr lang="pt-BR" dirty="0"/>
              <a:t> </a:t>
            </a:r>
            <a:r>
              <a:rPr lang="pt-BR" dirty="0" err="1"/>
              <a:t>the</a:t>
            </a:r>
            <a:r>
              <a:rPr lang="pt-BR" dirty="0"/>
              <a:t> </a:t>
            </a:r>
            <a:r>
              <a:rPr lang="pt-BR" dirty="0" err="1"/>
              <a:t>people</a:t>
            </a:r>
            <a:endParaRPr lang="pt-BR" dirty="0"/>
          </a:p>
          <a:p>
            <a:r>
              <a:rPr lang="pt-BR" dirty="0" err="1"/>
              <a:t>Governance</a:t>
            </a:r>
            <a:r>
              <a:rPr lang="pt-BR" dirty="0"/>
              <a:t> </a:t>
            </a:r>
            <a:r>
              <a:rPr lang="pt-BR" dirty="0" err="1"/>
              <a:t>improvement</a:t>
            </a:r>
            <a:endParaRPr lang="pt-BR" dirty="0"/>
          </a:p>
        </p:txBody>
      </p:sp>
    </p:spTree>
    <p:extLst>
      <p:ext uri="{BB962C8B-B14F-4D97-AF65-F5344CB8AC3E}">
        <p14:creationId xmlns:p14="http://schemas.microsoft.com/office/powerpoint/2010/main" xmlns="" val="34688513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AF3EEA2-779E-43E8-8BBD-B70BF7D46954}"/>
              </a:ext>
            </a:extLst>
          </p:cNvPr>
          <p:cNvSpPr>
            <a:spLocks noGrp="1"/>
          </p:cNvSpPr>
          <p:nvPr>
            <p:ph type="title"/>
          </p:nvPr>
        </p:nvSpPr>
        <p:spPr/>
        <p:txBody>
          <a:bodyPr/>
          <a:lstStyle/>
          <a:p>
            <a:r>
              <a:rPr lang="pt-BR" dirty="0"/>
              <a:t>The </a:t>
            </a:r>
            <a:r>
              <a:rPr lang="pt-BR" dirty="0" err="1"/>
              <a:t>most</a:t>
            </a:r>
            <a:r>
              <a:rPr lang="pt-BR" dirty="0"/>
              <a:t> </a:t>
            </a:r>
            <a:r>
              <a:rPr lang="pt-BR" dirty="0" err="1"/>
              <a:t>important</a:t>
            </a:r>
            <a:endParaRPr lang="pt-BR" dirty="0"/>
          </a:p>
        </p:txBody>
      </p:sp>
      <p:sp>
        <p:nvSpPr>
          <p:cNvPr id="3" name="Espaço Reservado para Conteúdo 2">
            <a:extLst>
              <a:ext uri="{FF2B5EF4-FFF2-40B4-BE49-F238E27FC236}">
                <a16:creationId xmlns:a16="http://schemas.microsoft.com/office/drawing/2014/main" xmlns="" id="{8E210637-304B-4E32-B2B8-2807029DEC70}"/>
              </a:ext>
            </a:extLst>
          </p:cNvPr>
          <p:cNvSpPr>
            <a:spLocks noGrp="1"/>
          </p:cNvSpPr>
          <p:nvPr>
            <p:ph idx="1"/>
          </p:nvPr>
        </p:nvSpPr>
        <p:spPr/>
        <p:txBody>
          <a:bodyPr/>
          <a:lstStyle/>
          <a:p>
            <a:r>
              <a:rPr lang="en-US" dirty="0"/>
              <a:t>The connection between the different participatory approaches in this work makes it easier to define local proposals, and that are not restricted only to the place studied, since access to basic resources depends on municipal policies, and the strategies proposed can then </a:t>
            </a:r>
            <a:r>
              <a:rPr lang="en-US" b="1" dirty="0"/>
              <a:t>generate impact throughout the municipality. </a:t>
            </a:r>
            <a:endParaRPr lang="pt-BR" b="1" dirty="0"/>
          </a:p>
        </p:txBody>
      </p:sp>
    </p:spTree>
    <p:extLst>
      <p:ext uri="{BB962C8B-B14F-4D97-AF65-F5344CB8AC3E}">
        <p14:creationId xmlns:p14="http://schemas.microsoft.com/office/powerpoint/2010/main" xmlns="" val="21507043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7F78441-BF0C-4854-9CCE-295794F8FEA9}"/>
              </a:ext>
            </a:extLst>
          </p:cNvPr>
          <p:cNvSpPr>
            <a:spLocks noGrp="1"/>
          </p:cNvSpPr>
          <p:nvPr>
            <p:ph type="title"/>
          </p:nvPr>
        </p:nvSpPr>
        <p:spPr/>
        <p:txBody>
          <a:bodyPr/>
          <a:lstStyle/>
          <a:p>
            <a:r>
              <a:rPr lang="pt-BR" dirty="0"/>
              <a:t>More </a:t>
            </a:r>
            <a:r>
              <a:rPr lang="pt-BR" dirty="0" err="1"/>
              <a:t>resources</a:t>
            </a:r>
            <a:endParaRPr lang="pt-BR" dirty="0"/>
          </a:p>
        </p:txBody>
      </p:sp>
      <p:pic>
        <p:nvPicPr>
          <p:cNvPr id="5" name="Imagem 4">
            <a:extLst>
              <a:ext uri="{FF2B5EF4-FFF2-40B4-BE49-F238E27FC236}">
                <a16:creationId xmlns:a16="http://schemas.microsoft.com/office/drawing/2014/main" xmlns="" id="{1C311FF0-CC2F-48BB-A265-FA0078681189}"/>
              </a:ext>
            </a:extLst>
          </p:cNvPr>
          <p:cNvPicPr>
            <a:picLocks noChangeAspect="1"/>
          </p:cNvPicPr>
          <p:nvPr/>
        </p:nvPicPr>
        <p:blipFill rotWithShape="1">
          <a:blip r:embed="rId2"/>
          <a:srcRect/>
          <a:stretch/>
        </p:blipFill>
        <p:spPr>
          <a:xfrm>
            <a:off x="1597665" y="2019300"/>
            <a:ext cx="8700851" cy="4696921"/>
          </a:xfrm>
          <a:prstGeom prst="rect">
            <a:avLst/>
          </a:prstGeom>
        </p:spPr>
      </p:pic>
    </p:spTree>
    <p:extLst>
      <p:ext uri="{BB962C8B-B14F-4D97-AF65-F5344CB8AC3E}">
        <p14:creationId xmlns:p14="http://schemas.microsoft.com/office/powerpoint/2010/main" xmlns="" val="20512975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5E7C37E-5641-43B6-9858-553AD1C81F93}"/>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xmlns="" id="{7E02AB1E-C5C3-4598-9335-B6C6589CD646}"/>
              </a:ext>
            </a:extLst>
          </p:cNvPr>
          <p:cNvSpPr>
            <a:spLocks noGrp="1"/>
          </p:cNvSpPr>
          <p:nvPr>
            <p:ph idx="1"/>
          </p:nvPr>
        </p:nvSpPr>
        <p:spPr/>
        <p:txBody>
          <a:bodyPr/>
          <a:lstStyle/>
          <a:p>
            <a:endParaRPr lang="pt-BR"/>
          </a:p>
        </p:txBody>
      </p:sp>
      <p:pic>
        <p:nvPicPr>
          <p:cNvPr id="5" name="Imagem 4">
            <a:extLst>
              <a:ext uri="{FF2B5EF4-FFF2-40B4-BE49-F238E27FC236}">
                <a16:creationId xmlns:a16="http://schemas.microsoft.com/office/drawing/2014/main" xmlns="" id="{99446AB6-46C0-475D-82BC-6BF8DDC66F41}"/>
              </a:ext>
            </a:extLst>
          </p:cNvPr>
          <p:cNvPicPr>
            <a:picLocks noChangeAspect="1"/>
          </p:cNvPicPr>
          <p:nvPr/>
        </p:nvPicPr>
        <p:blipFill rotWithShape="1">
          <a:blip r:embed="rId2"/>
          <a:srcRect t="3750"/>
          <a:stretch/>
        </p:blipFill>
        <p:spPr>
          <a:xfrm>
            <a:off x="0" y="128587"/>
            <a:ext cx="12192000" cy="6600825"/>
          </a:xfrm>
          <a:prstGeom prst="rect">
            <a:avLst/>
          </a:prstGeom>
        </p:spPr>
      </p:pic>
    </p:spTree>
    <p:extLst>
      <p:ext uri="{BB962C8B-B14F-4D97-AF65-F5344CB8AC3E}">
        <p14:creationId xmlns:p14="http://schemas.microsoft.com/office/powerpoint/2010/main" xmlns="" val="21194338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xmlns="" id="{A6EF5A53-0A64-4CA5-B9C7-1CB97CB5CF1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1" name="Freeform: Shape 10">
            <a:extLst>
              <a:ext uri="{FF2B5EF4-FFF2-40B4-BE49-F238E27FC236}">
                <a16:creationId xmlns:a16="http://schemas.microsoft.com/office/drawing/2014/main" xmlns="" id="{34ABFBEA-4EB0-4D02-A2C0-1733CD3D6F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3" name="Freeform: Shape 12">
            <a:extLst>
              <a:ext uri="{FF2B5EF4-FFF2-40B4-BE49-F238E27FC236}">
                <a16:creationId xmlns:a16="http://schemas.microsoft.com/office/drawing/2014/main" xmlns="" id="{19E083F6-57F4-487B-A766-EA0462B1EED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15" name="Rectangle 14">
            <a:extLst>
              <a:ext uri="{FF2B5EF4-FFF2-40B4-BE49-F238E27FC236}">
                <a16:creationId xmlns:a16="http://schemas.microsoft.com/office/drawing/2014/main" xmlns="" id="{90FF0E6B-B5AC-4BDB-9894-0F55996947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3">
            <a:extLst>
              <a:ext uri="{FF2B5EF4-FFF2-40B4-BE49-F238E27FC236}">
                <a16:creationId xmlns:a16="http://schemas.microsoft.com/office/drawing/2014/main" xmlns="" id="{A8F9AC78-95C4-42D8-967B-FA0B17931BCC}"/>
              </a:ext>
            </a:extLst>
          </p:cNvPr>
          <p:cNvPicPr>
            <a:picLocks noChangeAspect="1"/>
          </p:cNvPicPr>
          <p:nvPr/>
        </p:nvPicPr>
        <p:blipFill rotWithShape="1">
          <a:blip r:embed="rId2"/>
          <a:srcRect t="3751" b="17438"/>
          <a:stretch/>
        </p:blipFill>
        <p:spPr>
          <a:xfrm>
            <a:off x="-1" y="257175"/>
            <a:ext cx="12191999" cy="5404876"/>
          </a:xfrm>
          <a:custGeom>
            <a:avLst/>
            <a:gdLst/>
            <a:ahLst/>
            <a:cxnLst/>
            <a:rect l="l" t="t" r="r" b="b"/>
            <a:pathLst>
              <a:path w="12191999" h="5662047">
                <a:moveTo>
                  <a:pt x="0" y="0"/>
                </a:moveTo>
                <a:lnTo>
                  <a:pt x="12191999" y="0"/>
                </a:lnTo>
                <a:lnTo>
                  <a:pt x="12191999" y="4441031"/>
                </a:lnTo>
                <a:lnTo>
                  <a:pt x="12122115" y="4466440"/>
                </a:lnTo>
                <a:cubicBezTo>
                  <a:pt x="11885683" y="4549571"/>
                  <a:pt x="11665281" y="4618943"/>
                  <a:pt x="11470288" y="4676343"/>
                </a:cubicBezTo>
                <a:cubicBezTo>
                  <a:pt x="9682688" y="5202609"/>
                  <a:pt x="7863685" y="5582544"/>
                  <a:pt x="6034815" y="5632196"/>
                </a:cubicBezTo>
                <a:cubicBezTo>
                  <a:pt x="4947994" y="5663166"/>
                  <a:pt x="3973571" y="5696346"/>
                  <a:pt x="3024777" y="5584524"/>
                </a:cubicBezTo>
                <a:cubicBezTo>
                  <a:pt x="2087147" y="5474254"/>
                  <a:pt x="1174496" y="5221993"/>
                  <a:pt x="202744" y="4684612"/>
                </a:cubicBezTo>
                <a:lnTo>
                  <a:pt x="0" y="4568423"/>
                </a:lnTo>
                <a:close/>
              </a:path>
            </a:pathLst>
          </a:custGeom>
        </p:spPr>
      </p:pic>
      <p:sp>
        <p:nvSpPr>
          <p:cNvPr id="17" name="Freeform: Shape 16">
            <a:extLst>
              <a:ext uri="{FF2B5EF4-FFF2-40B4-BE49-F238E27FC236}">
                <a16:creationId xmlns:a16="http://schemas.microsoft.com/office/drawing/2014/main" xmlns="" id="{6A7ACC52-C8BA-4323-9337-7AAC336EC7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6031194">
            <a:off x="4473133" y="-1389819"/>
            <a:ext cx="3127410" cy="11940022"/>
          </a:xfrm>
          <a:custGeom>
            <a:avLst/>
            <a:gdLst>
              <a:gd name="connsiteX0" fmla="*/ 0 w 5495909"/>
              <a:gd name="connsiteY0" fmla="*/ 439826 h 12359152"/>
              <a:gd name="connsiteX1" fmla="*/ 2368499 w 5495909"/>
              <a:gd name="connsiteY1" fmla="*/ 0 h 12359152"/>
              <a:gd name="connsiteX2" fmla="*/ 2545630 w 5495909"/>
              <a:gd name="connsiteY2" fmla="*/ 174758 h 12359152"/>
              <a:gd name="connsiteX3" fmla="*/ 3918711 w 5495909"/>
              <a:gd name="connsiteY3" fmla="*/ 1835924 h 12359152"/>
              <a:gd name="connsiteX4" fmla="*/ 5333129 w 5495909"/>
              <a:gd name="connsiteY4" fmla="*/ 9600621 h 12359152"/>
              <a:gd name="connsiteX5" fmla="*/ 4941960 w 5495909"/>
              <a:gd name="connsiteY5" fmla="*/ 11551202 h 12359152"/>
              <a:gd name="connsiteX6" fmla="*/ 4847841 w 5495909"/>
              <a:gd name="connsiteY6" fmla="*/ 11940022 h 12359152"/>
              <a:gd name="connsiteX7" fmla="*/ 2590791 w 5495909"/>
              <a:gd name="connsiteY7" fmla="*/ 12359152 h 12359152"/>
              <a:gd name="connsiteX0" fmla="*/ 0 w 5495909"/>
              <a:gd name="connsiteY0" fmla="*/ 439826 h 12450592"/>
              <a:gd name="connsiteX1" fmla="*/ 2368499 w 5495909"/>
              <a:gd name="connsiteY1" fmla="*/ 0 h 12450592"/>
              <a:gd name="connsiteX2" fmla="*/ 2545630 w 5495909"/>
              <a:gd name="connsiteY2" fmla="*/ 174758 h 12450592"/>
              <a:gd name="connsiteX3" fmla="*/ 3918711 w 5495909"/>
              <a:gd name="connsiteY3" fmla="*/ 1835924 h 12450592"/>
              <a:gd name="connsiteX4" fmla="*/ 5333129 w 5495909"/>
              <a:gd name="connsiteY4" fmla="*/ 9600621 h 12450592"/>
              <a:gd name="connsiteX5" fmla="*/ 4941960 w 5495909"/>
              <a:gd name="connsiteY5" fmla="*/ 11551202 h 12450592"/>
              <a:gd name="connsiteX6" fmla="*/ 4847841 w 5495909"/>
              <a:gd name="connsiteY6" fmla="*/ 11940022 h 12450592"/>
              <a:gd name="connsiteX7" fmla="*/ 2682231 w 5495909"/>
              <a:gd name="connsiteY7" fmla="*/ 12450592 h 12450592"/>
              <a:gd name="connsiteX0" fmla="*/ 0 w 5495909"/>
              <a:gd name="connsiteY0" fmla="*/ 439826 h 11940022"/>
              <a:gd name="connsiteX1" fmla="*/ 2368499 w 5495909"/>
              <a:gd name="connsiteY1" fmla="*/ 0 h 11940022"/>
              <a:gd name="connsiteX2" fmla="*/ 2545630 w 5495909"/>
              <a:gd name="connsiteY2" fmla="*/ 174758 h 11940022"/>
              <a:gd name="connsiteX3" fmla="*/ 3918711 w 5495909"/>
              <a:gd name="connsiteY3" fmla="*/ 1835924 h 11940022"/>
              <a:gd name="connsiteX4" fmla="*/ 5333129 w 5495909"/>
              <a:gd name="connsiteY4" fmla="*/ 9600621 h 11940022"/>
              <a:gd name="connsiteX5" fmla="*/ 4941960 w 5495909"/>
              <a:gd name="connsiteY5" fmla="*/ 11551202 h 11940022"/>
              <a:gd name="connsiteX6" fmla="*/ 4847841 w 5495909"/>
              <a:gd name="connsiteY6" fmla="*/ 11940022 h 11940022"/>
              <a:gd name="connsiteX0" fmla="*/ 0 w 3127410"/>
              <a:gd name="connsiteY0" fmla="*/ 0 h 11940022"/>
              <a:gd name="connsiteX1" fmla="*/ 177131 w 3127410"/>
              <a:gd name="connsiteY1" fmla="*/ 174758 h 11940022"/>
              <a:gd name="connsiteX2" fmla="*/ 1550212 w 3127410"/>
              <a:gd name="connsiteY2" fmla="*/ 1835924 h 11940022"/>
              <a:gd name="connsiteX3" fmla="*/ 2964630 w 3127410"/>
              <a:gd name="connsiteY3" fmla="*/ 9600621 h 11940022"/>
              <a:gd name="connsiteX4" fmla="*/ 2573461 w 3127410"/>
              <a:gd name="connsiteY4" fmla="*/ 11551202 h 11940022"/>
              <a:gd name="connsiteX5" fmla="*/ 2479342 w 3127410"/>
              <a:gd name="connsiteY5" fmla="*/ 11940022 h 11940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7410" h="11940022">
                <a:moveTo>
                  <a:pt x="0" y="0"/>
                </a:moveTo>
                <a:lnTo>
                  <a:pt x="177131" y="174758"/>
                </a:lnTo>
                <a:cubicBezTo>
                  <a:pt x="708039" y="712956"/>
                  <a:pt x="1171884" y="1271588"/>
                  <a:pt x="1550212" y="1835924"/>
                </a:cubicBezTo>
                <a:cubicBezTo>
                  <a:pt x="3066625" y="4096119"/>
                  <a:pt x="3368088" y="6931448"/>
                  <a:pt x="2964630" y="9600621"/>
                </a:cubicBezTo>
                <a:cubicBezTo>
                  <a:pt x="2896028" y="10053421"/>
                  <a:pt x="2765824" y="10735195"/>
                  <a:pt x="2573461" y="11551202"/>
                </a:cubicBezTo>
                <a:lnTo>
                  <a:pt x="2479342" y="11940022"/>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Tree>
    <p:extLst>
      <p:ext uri="{BB962C8B-B14F-4D97-AF65-F5344CB8AC3E}">
        <p14:creationId xmlns:p14="http://schemas.microsoft.com/office/powerpoint/2010/main" xmlns="" val="34031649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xmlns="" id="{9DE95B22-B903-446F-9710-9BCEE33870D6}"/>
              </a:ext>
            </a:extLst>
          </p:cNvPr>
          <p:cNvPicPr>
            <a:picLocks noChangeAspect="1"/>
          </p:cNvPicPr>
          <p:nvPr/>
        </p:nvPicPr>
        <p:blipFill>
          <a:blip r:embed="rId2"/>
          <a:stretch>
            <a:fillRect/>
          </a:stretch>
        </p:blipFill>
        <p:spPr>
          <a:xfrm>
            <a:off x="6086478" y="3419480"/>
            <a:ext cx="19044" cy="19041"/>
          </a:xfrm>
          <a:prstGeom prst="rect">
            <a:avLst/>
          </a:prstGeom>
        </p:spPr>
      </p:pic>
      <p:pic>
        <p:nvPicPr>
          <p:cNvPr id="5" name="Imagem 4">
            <a:extLst>
              <a:ext uri="{FF2B5EF4-FFF2-40B4-BE49-F238E27FC236}">
                <a16:creationId xmlns:a16="http://schemas.microsoft.com/office/drawing/2014/main" xmlns="" id="{15459A42-DEC4-4D3B-9347-5D4FC2D8C88C}"/>
              </a:ext>
            </a:extLst>
          </p:cNvPr>
          <p:cNvPicPr>
            <a:picLocks noChangeAspect="1"/>
          </p:cNvPicPr>
          <p:nvPr/>
        </p:nvPicPr>
        <p:blipFill rotWithShape="1">
          <a:blip r:embed="rId3"/>
          <a:srcRect l="8263" t="5179" r="13775" b="6579"/>
          <a:stretch/>
        </p:blipFill>
        <p:spPr>
          <a:xfrm>
            <a:off x="5542856" y="2811243"/>
            <a:ext cx="5904656" cy="3757509"/>
          </a:xfrm>
          <a:prstGeom prst="rect">
            <a:avLst/>
          </a:prstGeom>
        </p:spPr>
      </p:pic>
      <p:pic>
        <p:nvPicPr>
          <p:cNvPr id="6" name="Imagem 5">
            <a:extLst>
              <a:ext uri="{FF2B5EF4-FFF2-40B4-BE49-F238E27FC236}">
                <a16:creationId xmlns:a16="http://schemas.microsoft.com/office/drawing/2014/main" xmlns="" id="{18DF489A-1AEE-42B3-9A9A-3960E36D6495}"/>
              </a:ext>
            </a:extLst>
          </p:cNvPr>
          <p:cNvPicPr>
            <a:picLocks noChangeAspect="1"/>
          </p:cNvPicPr>
          <p:nvPr/>
        </p:nvPicPr>
        <p:blipFill rotWithShape="1">
          <a:blip r:embed="rId4"/>
          <a:srcRect/>
          <a:stretch/>
        </p:blipFill>
        <p:spPr>
          <a:xfrm>
            <a:off x="140025" y="131249"/>
            <a:ext cx="8300513" cy="3545012"/>
          </a:xfrm>
          <a:prstGeom prst="rect">
            <a:avLst/>
          </a:prstGeom>
        </p:spPr>
      </p:pic>
      <p:sp>
        <p:nvSpPr>
          <p:cNvPr id="2" name="CaixaDeTexto 1">
            <a:extLst>
              <a:ext uri="{FF2B5EF4-FFF2-40B4-BE49-F238E27FC236}">
                <a16:creationId xmlns:a16="http://schemas.microsoft.com/office/drawing/2014/main" xmlns="" id="{A5A7512A-ACA7-4EA5-9B90-3035F8459160}"/>
              </a:ext>
            </a:extLst>
          </p:cNvPr>
          <p:cNvSpPr txBox="1"/>
          <p:nvPr/>
        </p:nvSpPr>
        <p:spPr>
          <a:xfrm>
            <a:off x="1686757" y="4320665"/>
            <a:ext cx="2733762" cy="369332"/>
          </a:xfrm>
          <a:prstGeom prst="rect">
            <a:avLst/>
          </a:prstGeom>
          <a:noFill/>
        </p:spPr>
        <p:txBody>
          <a:bodyPr wrap="none" rtlCol="0">
            <a:spAutoFit/>
          </a:bodyPr>
          <a:lstStyle/>
          <a:p>
            <a:r>
              <a:rPr lang="pt-BR" dirty="0">
                <a:hlinkClick r:id="rId5"/>
              </a:rPr>
              <a:t>www.maptionnaire.com</a:t>
            </a:r>
            <a:r>
              <a:rPr lang="pt-BR" dirty="0"/>
              <a:t> </a:t>
            </a:r>
          </a:p>
        </p:txBody>
      </p:sp>
    </p:spTree>
    <p:extLst>
      <p:ext uri="{BB962C8B-B14F-4D97-AF65-F5344CB8AC3E}">
        <p14:creationId xmlns:p14="http://schemas.microsoft.com/office/powerpoint/2010/main" xmlns="" val="23486368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xmlns="" id="{54375735-5324-4C6D-AE2C-21AA440E18A2}"/>
              </a:ext>
            </a:extLst>
          </p:cNvPr>
          <p:cNvPicPr>
            <a:picLocks noChangeAspect="1"/>
          </p:cNvPicPr>
          <p:nvPr/>
        </p:nvPicPr>
        <p:blipFill rotWithShape="1">
          <a:blip r:embed="rId2"/>
          <a:srcRect/>
          <a:stretch/>
        </p:blipFill>
        <p:spPr>
          <a:xfrm>
            <a:off x="762000" y="387321"/>
            <a:ext cx="10668000" cy="5292589"/>
          </a:xfrm>
          <a:prstGeom prst="rect">
            <a:avLst/>
          </a:prstGeom>
        </p:spPr>
      </p:pic>
      <p:sp>
        <p:nvSpPr>
          <p:cNvPr id="5" name="Retângulo 4">
            <a:extLst>
              <a:ext uri="{FF2B5EF4-FFF2-40B4-BE49-F238E27FC236}">
                <a16:creationId xmlns:a16="http://schemas.microsoft.com/office/drawing/2014/main" xmlns="" id="{F709CEC9-26F8-4825-A2BD-61490F3D4DAC}"/>
              </a:ext>
            </a:extLst>
          </p:cNvPr>
          <p:cNvSpPr/>
          <p:nvPr/>
        </p:nvSpPr>
        <p:spPr>
          <a:xfrm>
            <a:off x="1544324" y="6021289"/>
            <a:ext cx="8568952" cy="646331"/>
          </a:xfrm>
          <a:prstGeom prst="rect">
            <a:avLst/>
          </a:prstGeom>
        </p:spPr>
        <p:txBody>
          <a:bodyPr wrap="square">
            <a:spAutoFit/>
          </a:bodyPr>
          <a:lstStyle/>
          <a:p>
            <a:r>
              <a:rPr lang="pt-BR" dirty="0"/>
              <a:t>https://www.undrr.org/publication/people-centred-early-warning-systems-and-disaster-risk-reduction</a:t>
            </a:r>
          </a:p>
        </p:txBody>
      </p:sp>
    </p:spTree>
    <p:extLst>
      <p:ext uri="{BB962C8B-B14F-4D97-AF65-F5344CB8AC3E}">
        <p14:creationId xmlns:p14="http://schemas.microsoft.com/office/powerpoint/2010/main" xmlns="" val="2014998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xmlns="" id="{987A0FBA-CC04-4256-A8EB-BB3C543E98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xmlns="" id="{3D065C6D-EB42-400B-99C4-D0ACE936F6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613174" y="0"/>
            <a:ext cx="5578824" cy="6028256"/>
          </a:xfrm>
          <a:custGeom>
            <a:avLst/>
            <a:gdLst>
              <a:gd name="connsiteX0" fmla="*/ 1681218 w 5578824"/>
              <a:gd name="connsiteY0" fmla="*/ 0 h 6028256"/>
              <a:gd name="connsiteX1" fmla="*/ 5578824 w 5578824"/>
              <a:gd name="connsiteY1" fmla="*/ 0 h 6028256"/>
              <a:gd name="connsiteX2" fmla="*/ 5578824 w 5578824"/>
              <a:gd name="connsiteY2" fmla="*/ 5760161 h 6028256"/>
              <a:gd name="connsiteX3" fmla="*/ 5441231 w 5578824"/>
              <a:gd name="connsiteY3" fmla="*/ 5804042 h 6028256"/>
              <a:gd name="connsiteX4" fmla="*/ 4253224 w 5578824"/>
              <a:gd name="connsiteY4" fmla="*/ 5980388 h 6028256"/>
              <a:gd name="connsiteX5" fmla="*/ 837278 w 5578824"/>
              <a:gd name="connsiteY5" fmla="*/ 4877588 h 6028256"/>
              <a:gd name="connsiteX6" fmla="*/ 109626 w 5578824"/>
              <a:gd name="connsiteY6" fmla="*/ 3329255 h 6028256"/>
              <a:gd name="connsiteX7" fmla="*/ 156962 w 5578824"/>
              <a:gd name="connsiteY7" fmla="*/ 1773839 h 6028256"/>
              <a:gd name="connsiteX8" fmla="*/ 904890 w 5578824"/>
              <a:gd name="connsiteY8" fmla="*/ 738354 h 6028256"/>
              <a:gd name="connsiteX9" fmla="*/ 1304592 w 5578824"/>
              <a:gd name="connsiteY9" fmla="*/ 360545 h 602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78824" h="6028256">
                <a:moveTo>
                  <a:pt x="1681218" y="0"/>
                </a:moveTo>
                <a:lnTo>
                  <a:pt x="5578824" y="0"/>
                </a:lnTo>
                <a:lnTo>
                  <a:pt x="5578824" y="5760161"/>
                </a:lnTo>
                <a:lnTo>
                  <a:pt x="5441231" y="5804042"/>
                </a:lnTo>
                <a:cubicBezTo>
                  <a:pt x="5079089" y="5907589"/>
                  <a:pt x="4674877" y="5944442"/>
                  <a:pt x="4253224" y="5980388"/>
                </a:cubicBezTo>
                <a:cubicBezTo>
                  <a:pt x="2813852" y="6102970"/>
                  <a:pt x="1551586" y="6071494"/>
                  <a:pt x="837278" y="4877588"/>
                </a:cubicBezTo>
                <a:cubicBezTo>
                  <a:pt x="529862" y="4363935"/>
                  <a:pt x="255162" y="3847185"/>
                  <a:pt x="109626" y="3329255"/>
                </a:cubicBezTo>
                <a:cubicBezTo>
                  <a:pt x="-35907" y="2811325"/>
                  <a:pt x="-52277" y="2292214"/>
                  <a:pt x="156962" y="1773839"/>
                </a:cubicBezTo>
                <a:cubicBezTo>
                  <a:pt x="296494" y="1428108"/>
                  <a:pt x="536161" y="1082881"/>
                  <a:pt x="904890" y="738354"/>
                </a:cubicBezTo>
                <a:cubicBezTo>
                  <a:pt x="1036690" y="615181"/>
                  <a:pt x="1169968" y="488910"/>
                  <a:pt x="1304592" y="36054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xmlns="" id="{3362A0EA-3E81-4464-94B8-70BE5870ED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487883"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3" name="Espaço Reservado para Conteúdo 2">
            <a:extLst>
              <a:ext uri="{FF2B5EF4-FFF2-40B4-BE49-F238E27FC236}">
                <a16:creationId xmlns:a16="http://schemas.microsoft.com/office/drawing/2014/main" xmlns="" id="{A3BC355B-5056-40DA-82F2-F49CC0DE2DFC}"/>
              </a:ext>
            </a:extLst>
          </p:cNvPr>
          <p:cNvSpPr>
            <a:spLocks noGrp="1"/>
          </p:cNvSpPr>
          <p:nvPr>
            <p:ph idx="1"/>
          </p:nvPr>
        </p:nvSpPr>
        <p:spPr>
          <a:xfrm>
            <a:off x="762000" y="2286000"/>
            <a:ext cx="5334000" cy="3810001"/>
          </a:xfrm>
        </p:spPr>
        <p:txBody>
          <a:bodyPr>
            <a:normAutofit/>
          </a:bodyPr>
          <a:lstStyle/>
          <a:p>
            <a:pPr marL="0" indent="0">
              <a:lnSpc>
                <a:spcPct val="115000"/>
              </a:lnSpc>
              <a:buNone/>
            </a:pPr>
            <a:r>
              <a:rPr lang="en-US" sz="2200" i="1" dirty="0"/>
              <a:t>“It is a general term used to define a set of approaches and techniques that combines the tools of modern cartography with participatory methods to record and represent the spatial knowledge of local communities.”</a:t>
            </a:r>
          </a:p>
          <a:p>
            <a:pPr marL="0" indent="0">
              <a:lnSpc>
                <a:spcPct val="115000"/>
              </a:lnSpc>
              <a:buNone/>
            </a:pPr>
            <a:r>
              <a:rPr lang="en-US" sz="2200" i="1" dirty="0"/>
              <a:t>Source: </a:t>
            </a:r>
            <a:r>
              <a:rPr lang="en-US" sz="2200" i="1" dirty="0">
                <a:hlinkClick r:id="rId2"/>
              </a:rPr>
              <a:t>https://www.mappingforrights.org/participatory-mapping</a:t>
            </a:r>
            <a:r>
              <a:rPr lang="en-US" sz="2200" i="1" dirty="0"/>
              <a:t> </a:t>
            </a:r>
          </a:p>
        </p:txBody>
      </p:sp>
      <p:sp>
        <p:nvSpPr>
          <p:cNvPr id="2" name="Título 1">
            <a:extLst>
              <a:ext uri="{FF2B5EF4-FFF2-40B4-BE49-F238E27FC236}">
                <a16:creationId xmlns:a16="http://schemas.microsoft.com/office/drawing/2014/main" xmlns="" id="{BC0EB282-0C0A-4D55-9B5D-EFAF4D8B7D34}"/>
              </a:ext>
            </a:extLst>
          </p:cNvPr>
          <p:cNvSpPr>
            <a:spLocks noGrp="1"/>
          </p:cNvSpPr>
          <p:nvPr>
            <p:ph type="title"/>
          </p:nvPr>
        </p:nvSpPr>
        <p:spPr>
          <a:xfrm>
            <a:off x="762000" y="762000"/>
            <a:ext cx="5334000" cy="1524000"/>
          </a:xfrm>
        </p:spPr>
        <p:txBody>
          <a:bodyPr>
            <a:normAutofit/>
          </a:bodyPr>
          <a:lstStyle/>
          <a:p>
            <a:r>
              <a:rPr lang="pt-BR" sz="3200" dirty="0" err="1"/>
              <a:t>What</a:t>
            </a:r>
            <a:r>
              <a:rPr lang="pt-BR" sz="3200" dirty="0"/>
              <a:t> </a:t>
            </a:r>
            <a:r>
              <a:rPr lang="pt-BR" sz="3200" dirty="0" err="1"/>
              <a:t>is</a:t>
            </a:r>
            <a:r>
              <a:rPr lang="pt-BR" sz="3200" dirty="0"/>
              <a:t> </a:t>
            </a:r>
            <a:r>
              <a:rPr lang="pt-BR" sz="3200" dirty="0" err="1"/>
              <a:t>participatory</a:t>
            </a:r>
            <a:r>
              <a:rPr lang="pt-BR" sz="3200" dirty="0"/>
              <a:t> mapping (PM)?</a:t>
            </a:r>
          </a:p>
        </p:txBody>
      </p:sp>
      <p:pic>
        <p:nvPicPr>
          <p:cNvPr id="5" name="Imagem 4">
            <a:extLst>
              <a:ext uri="{FF2B5EF4-FFF2-40B4-BE49-F238E27FC236}">
                <a16:creationId xmlns:a16="http://schemas.microsoft.com/office/drawing/2014/main" xmlns="" id="{D128C366-4FB9-41C6-ACB3-6A3B6DA96ADB}"/>
              </a:ext>
            </a:extLst>
          </p:cNvPr>
          <p:cNvPicPr>
            <a:picLocks noChangeAspect="1"/>
          </p:cNvPicPr>
          <p:nvPr/>
        </p:nvPicPr>
        <p:blipFill rotWithShape="1">
          <a:blip r:embed="rId3" cstate="screen"/>
          <a:srcRect/>
          <a:stretch/>
        </p:blipFill>
        <p:spPr>
          <a:xfrm>
            <a:off x="6963754" y="771525"/>
            <a:ext cx="5122491" cy="5334000"/>
          </a:xfrm>
          <a:prstGeom prst="rect">
            <a:avLst/>
          </a:prstGeom>
        </p:spPr>
      </p:pic>
    </p:spTree>
    <p:extLst>
      <p:ext uri="{BB962C8B-B14F-4D97-AF65-F5344CB8AC3E}">
        <p14:creationId xmlns:p14="http://schemas.microsoft.com/office/powerpoint/2010/main" xmlns="" val="26186622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xmlns="" id="{987A0FBA-CC04-4256-A8EB-BB3C543E98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xmlns="" id="{3D065C6D-EB42-400B-99C4-D0ACE936F6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613174" y="0"/>
            <a:ext cx="5578824" cy="6028256"/>
          </a:xfrm>
          <a:custGeom>
            <a:avLst/>
            <a:gdLst>
              <a:gd name="connsiteX0" fmla="*/ 1681218 w 5578824"/>
              <a:gd name="connsiteY0" fmla="*/ 0 h 6028256"/>
              <a:gd name="connsiteX1" fmla="*/ 5578824 w 5578824"/>
              <a:gd name="connsiteY1" fmla="*/ 0 h 6028256"/>
              <a:gd name="connsiteX2" fmla="*/ 5578824 w 5578824"/>
              <a:gd name="connsiteY2" fmla="*/ 5760161 h 6028256"/>
              <a:gd name="connsiteX3" fmla="*/ 5441231 w 5578824"/>
              <a:gd name="connsiteY3" fmla="*/ 5804042 h 6028256"/>
              <a:gd name="connsiteX4" fmla="*/ 4253224 w 5578824"/>
              <a:gd name="connsiteY4" fmla="*/ 5980388 h 6028256"/>
              <a:gd name="connsiteX5" fmla="*/ 837278 w 5578824"/>
              <a:gd name="connsiteY5" fmla="*/ 4877588 h 6028256"/>
              <a:gd name="connsiteX6" fmla="*/ 109626 w 5578824"/>
              <a:gd name="connsiteY6" fmla="*/ 3329255 h 6028256"/>
              <a:gd name="connsiteX7" fmla="*/ 156962 w 5578824"/>
              <a:gd name="connsiteY7" fmla="*/ 1773839 h 6028256"/>
              <a:gd name="connsiteX8" fmla="*/ 904890 w 5578824"/>
              <a:gd name="connsiteY8" fmla="*/ 738354 h 6028256"/>
              <a:gd name="connsiteX9" fmla="*/ 1304592 w 5578824"/>
              <a:gd name="connsiteY9" fmla="*/ 360545 h 602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78824" h="6028256">
                <a:moveTo>
                  <a:pt x="1681218" y="0"/>
                </a:moveTo>
                <a:lnTo>
                  <a:pt x="5578824" y="0"/>
                </a:lnTo>
                <a:lnTo>
                  <a:pt x="5578824" y="5760161"/>
                </a:lnTo>
                <a:lnTo>
                  <a:pt x="5441231" y="5804042"/>
                </a:lnTo>
                <a:cubicBezTo>
                  <a:pt x="5079089" y="5907589"/>
                  <a:pt x="4674877" y="5944442"/>
                  <a:pt x="4253224" y="5980388"/>
                </a:cubicBezTo>
                <a:cubicBezTo>
                  <a:pt x="2813852" y="6102970"/>
                  <a:pt x="1551586" y="6071494"/>
                  <a:pt x="837278" y="4877588"/>
                </a:cubicBezTo>
                <a:cubicBezTo>
                  <a:pt x="529862" y="4363935"/>
                  <a:pt x="255162" y="3847185"/>
                  <a:pt x="109626" y="3329255"/>
                </a:cubicBezTo>
                <a:cubicBezTo>
                  <a:pt x="-35907" y="2811325"/>
                  <a:pt x="-52277" y="2292214"/>
                  <a:pt x="156962" y="1773839"/>
                </a:cubicBezTo>
                <a:cubicBezTo>
                  <a:pt x="296494" y="1428108"/>
                  <a:pt x="536161" y="1082881"/>
                  <a:pt x="904890" y="738354"/>
                </a:cubicBezTo>
                <a:cubicBezTo>
                  <a:pt x="1036690" y="615181"/>
                  <a:pt x="1169968" y="488910"/>
                  <a:pt x="1304592" y="36054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xmlns="" id="{3362A0EA-3E81-4464-94B8-70BE5870ED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487883"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3" name="Espaço Reservado para Conteúdo 2">
            <a:extLst>
              <a:ext uri="{FF2B5EF4-FFF2-40B4-BE49-F238E27FC236}">
                <a16:creationId xmlns:a16="http://schemas.microsoft.com/office/drawing/2014/main" xmlns="" id="{B00E95FF-C172-4831-B466-AF1AC01D57C8}"/>
              </a:ext>
            </a:extLst>
          </p:cNvPr>
          <p:cNvSpPr>
            <a:spLocks noGrp="1"/>
          </p:cNvSpPr>
          <p:nvPr>
            <p:ph idx="1"/>
          </p:nvPr>
        </p:nvSpPr>
        <p:spPr>
          <a:xfrm>
            <a:off x="762000" y="2286000"/>
            <a:ext cx="5334000" cy="3810001"/>
          </a:xfrm>
        </p:spPr>
        <p:txBody>
          <a:bodyPr>
            <a:normAutofit/>
          </a:bodyPr>
          <a:lstStyle/>
          <a:p>
            <a:endParaRPr lang="pt-BR" sz="2400">
              <a:hlinkClick r:id="rId2"/>
            </a:endParaRPr>
          </a:p>
          <a:p>
            <a:r>
              <a:rPr lang="pt-BR" sz="2400">
                <a:hlinkClick r:id="" action="ppaction://noaction"/>
              </a:rPr>
              <a:t>https://www.mappingforrights.org/How_To_Video_1</a:t>
            </a:r>
            <a:r>
              <a:rPr lang="pt-BR" sz="2400" dirty="0"/>
              <a:t> (</a:t>
            </a:r>
            <a:r>
              <a:rPr lang="pt-BR" sz="2400"/>
              <a:t>basic</a:t>
            </a:r>
            <a:r>
              <a:rPr lang="pt-BR" sz="2400" dirty="0"/>
              <a:t> </a:t>
            </a:r>
            <a:r>
              <a:rPr lang="pt-BR" sz="2400"/>
              <a:t>concepts</a:t>
            </a:r>
            <a:r>
              <a:rPr lang="pt-BR" sz="2400" dirty="0"/>
              <a:t>)</a:t>
            </a:r>
            <a:endParaRPr lang="pt-BR" sz="2400"/>
          </a:p>
          <a:p>
            <a:endParaRPr lang="pt-BR" sz="2400"/>
          </a:p>
          <a:p>
            <a:r>
              <a:rPr lang="pt-BR" sz="2400" dirty="0">
                <a:hlinkClick r:id="rId3"/>
              </a:rPr>
              <a:t>https://www.mappingforrights.org/How_To_Video_3</a:t>
            </a:r>
            <a:r>
              <a:rPr lang="pt-BR" sz="2400" dirty="0"/>
              <a:t> (tools)</a:t>
            </a:r>
            <a:endParaRPr lang="pt-BR" sz="2400"/>
          </a:p>
        </p:txBody>
      </p:sp>
      <p:sp>
        <p:nvSpPr>
          <p:cNvPr id="2" name="Título 1">
            <a:extLst>
              <a:ext uri="{FF2B5EF4-FFF2-40B4-BE49-F238E27FC236}">
                <a16:creationId xmlns:a16="http://schemas.microsoft.com/office/drawing/2014/main" xmlns="" id="{65784A5A-B002-43BA-80AB-ED83512D4131}"/>
              </a:ext>
            </a:extLst>
          </p:cNvPr>
          <p:cNvSpPr>
            <a:spLocks noGrp="1"/>
          </p:cNvSpPr>
          <p:nvPr>
            <p:ph type="title"/>
          </p:nvPr>
        </p:nvSpPr>
        <p:spPr>
          <a:xfrm>
            <a:off x="762000" y="762000"/>
            <a:ext cx="5334000" cy="1524000"/>
          </a:xfrm>
        </p:spPr>
        <p:txBody>
          <a:bodyPr>
            <a:normAutofit/>
          </a:bodyPr>
          <a:lstStyle/>
          <a:p>
            <a:r>
              <a:rPr lang="pt-BR" sz="3200"/>
              <a:t>Participatory</a:t>
            </a:r>
            <a:r>
              <a:rPr lang="pt-BR" sz="3200" dirty="0"/>
              <a:t> mapping </a:t>
            </a:r>
            <a:r>
              <a:rPr lang="pt-BR" sz="3200"/>
              <a:t>videos</a:t>
            </a:r>
            <a:endParaRPr lang="pt-BR" sz="3200" dirty="0"/>
          </a:p>
        </p:txBody>
      </p:sp>
      <p:pic>
        <p:nvPicPr>
          <p:cNvPr id="18" name="Graphic 17" descr="POI">
            <a:extLst>
              <a:ext uri="{FF2B5EF4-FFF2-40B4-BE49-F238E27FC236}">
                <a16:creationId xmlns:a16="http://schemas.microsoft.com/office/drawing/2014/main" xmlns="" id="{129EC1D0-7CB4-4E26-AF50-A2DA1C73A787}"/>
              </a:ext>
            </a:extLst>
          </p:cNvPr>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tretch>
            <a:fillRect/>
          </a:stretch>
        </p:blipFill>
        <p:spPr>
          <a:xfrm>
            <a:off x="6858000" y="771525"/>
            <a:ext cx="5334000" cy="5334000"/>
          </a:xfrm>
          <a:prstGeom prst="rect">
            <a:avLst/>
          </a:prstGeom>
        </p:spPr>
      </p:pic>
    </p:spTree>
    <p:extLst>
      <p:ext uri="{BB962C8B-B14F-4D97-AF65-F5344CB8AC3E}">
        <p14:creationId xmlns:p14="http://schemas.microsoft.com/office/powerpoint/2010/main" xmlns="" val="1118345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xmlns="" id="{E8BE43BF-B9F2-44B5-8BA6-E527890B3249}"/>
              </a:ext>
            </a:extLst>
          </p:cNvPr>
          <p:cNvPicPr>
            <a:picLocks noChangeAspect="1"/>
          </p:cNvPicPr>
          <p:nvPr/>
        </p:nvPicPr>
        <p:blipFill rotWithShape="1">
          <a:blip r:embed="rId2"/>
          <a:srcRect/>
          <a:stretch/>
        </p:blipFill>
        <p:spPr>
          <a:xfrm>
            <a:off x="875941" y="285436"/>
            <a:ext cx="10440118" cy="5598017"/>
          </a:xfrm>
          <a:prstGeom prst="rect">
            <a:avLst/>
          </a:prstGeom>
        </p:spPr>
      </p:pic>
      <p:sp>
        <p:nvSpPr>
          <p:cNvPr id="4" name="Retângulo 3">
            <a:extLst>
              <a:ext uri="{FF2B5EF4-FFF2-40B4-BE49-F238E27FC236}">
                <a16:creationId xmlns:a16="http://schemas.microsoft.com/office/drawing/2014/main" xmlns="" id="{BEF5CB0D-AE23-4ACD-9280-1C7538712EB2}"/>
              </a:ext>
            </a:extLst>
          </p:cNvPr>
          <p:cNvSpPr/>
          <p:nvPr/>
        </p:nvSpPr>
        <p:spPr>
          <a:xfrm>
            <a:off x="3863752" y="6021289"/>
            <a:ext cx="4876912" cy="461665"/>
          </a:xfrm>
          <a:prstGeom prst="rect">
            <a:avLst/>
          </a:prstGeom>
        </p:spPr>
        <p:txBody>
          <a:bodyPr wrap="none">
            <a:spAutoFit/>
          </a:bodyPr>
          <a:lstStyle/>
          <a:p>
            <a:r>
              <a:rPr lang="pt-BR" sz="2400" dirty="0"/>
              <a:t>http://landscapevalues.org/ispm/</a:t>
            </a:r>
          </a:p>
        </p:txBody>
      </p:sp>
    </p:spTree>
    <p:extLst>
      <p:ext uri="{BB962C8B-B14F-4D97-AF65-F5344CB8AC3E}">
        <p14:creationId xmlns:p14="http://schemas.microsoft.com/office/powerpoint/2010/main" xmlns="" val="26097868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xmlns="" id="{CE6ED34D-E455-4894-8982-69FD1A0DFA38}"/>
              </a:ext>
            </a:extLst>
          </p:cNvPr>
          <p:cNvPicPr>
            <a:picLocks noChangeAspect="1"/>
          </p:cNvPicPr>
          <p:nvPr/>
        </p:nvPicPr>
        <p:blipFill rotWithShape="1">
          <a:blip r:embed="rId2"/>
          <a:srcRect t="3750" b="5278"/>
          <a:stretch/>
        </p:blipFill>
        <p:spPr>
          <a:xfrm>
            <a:off x="474651" y="742950"/>
            <a:ext cx="11242697" cy="5753100"/>
          </a:xfrm>
          <a:prstGeom prst="rect">
            <a:avLst/>
          </a:prstGeom>
        </p:spPr>
      </p:pic>
      <p:sp>
        <p:nvSpPr>
          <p:cNvPr id="9" name="CaixaDeTexto 8">
            <a:extLst>
              <a:ext uri="{FF2B5EF4-FFF2-40B4-BE49-F238E27FC236}">
                <a16:creationId xmlns:a16="http://schemas.microsoft.com/office/drawing/2014/main" xmlns="" id="{2B168A0B-F3B1-493E-ADE6-15502C189EC3}"/>
              </a:ext>
            </a:extLst>
          </p:cNvPr>
          <p:cNvSpPr txBox="1"/>
          <p:nvPr/>
        </p:nvSpPr>
        <p:spPr>
          <a:xfrm>
            <a:off x="3729135" y="177284"/>
            <a:ext cx="6096000" cy="369332"/>
          </a:xfrm>
          <a:prstGeom prst="rect">
            <a:avLst/>
          </a:prstGeom>
          <a:noFill/>
        </p:spPr>
        <p:txBody>
          <a:bodyPr wrap="square">
            <a:spAutoFit/>
          </a:bodyPr>
          <a:lstStyle/>
          <a:p>
            <a:r>
              <a:rPr lang="pt-BR" dirty="0"/>
              <a:t>https://www.comunidadesvivas.com.br/</a:t>
            </a:r>
          </a:p>
        </p:txBody>
      </p:sp>
      <p:sp>
        <p:nvSpPr>
          <p:cNvPr id="10" name="Elipse 9">
            <a:extLst>
              <a:ext uri="{FF2B5EF4-FFF2-40B4-BE49-F238E27FC236}">
                <a16:creationId xmlns:a16="http://schemas.microsoft.com/office/drawing/2014/main" xmlns="" id="{E627001D-26D4-4346-B892-D4E8B62C4BC9}"/>
              </a:ext>
            </a:extLst>
          </p:cNvPr>
          <p:cNvSpPr/>
          <p:nvPr/>
        </p:nvSpPr>
        <p:spPr>
          <a:xfrm>
            <a:off x="6288833" y="1707502"/>
            <a:ext cx="886408" cy="53184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Elipse 10">
            <a:extLst>
              <a:ext uri="{FF2B5EF4-FFF2-40B4-BE49-F238E27FC236}">
                <a16:creationId xmlns:a16="http://schemas.microsoft.com/office/drawing/2014/main" xmlns="" id="{C168FD6E-F6A2-42AC-9523-EF3E60714676}"/>
              </a:ext>
            </a:extLst>
          </p:cNvPr>
          <p:cNvSpPr/>
          <p:nvPr/>
        </p:nvSpPr>
        <p:spPr>
          <a:xfrm>
            <a:off x="1676400" y="3724275"/>
            <a:ext cx="6448425" cy="3333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Elipse 11">
            <a:extLst>
              <a:ext uri="{FF2B5EF4-FFF2-40B4-BE49-F238E27FC236}">
                <a16:creationId xmlns:a16="http://schemas.microsoft.com/office/drawing/2014/main" xmlns="" id="{7E1E92F7-1DC5-4842-AD81-2F0CF470C7BC}"/>
              </a:ext>
            </a:extLst>
          </p:cNvPr>
          <p:cNvSpPr/>
          <p:nvPr/>
        </p:nvSpPr>
        <p:spPr>
          <a:xfrm>
            <a:off x="1810139" y="4742478"/>
            <a:ext cx="6139543" cy="3333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xmlns="" val="40138291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4B4EA90-7BD0-49E5-8B09-DC66E37AA351}"/>
              </a:ext>
            </a:extLst>
          </p:cNvPr>
          <p:cNvSpPr>
            <a:spLocks noGrp="1"/>
          </p:cNvSpPr>
          <p:nvPr>
            <p:ph type="title"/>
          </p:nvPr>
        </p:nvSpPr>
        <p:spPr/>
        <p:txBody>
          <a:bodyPr/>
          <a:lstStyle/>
          <a:p>
            <a:r>
              <a:rPr lang="pt-BR" dirty="0" err="1"/>
              <a:t>Sign</a:t>
            </a:r>
            <a:r>
              <a:rPr lang="pt-BR" dirty="0"/>
              <a:t> </a:t>
            </a:r>
            <a:r>
              <a:rPr lang="pt-BR" dirty="0" err="1"/>
              <a:t>up</a:t>
            </a:r>
            <a:r>
              <a:rPr lang="pt-BR" dirty="0"/>
              <a:t> for </a:t>
            </a:r>
            <a:r>
              <a:rPr lang="pt-BR" dirty="0" err="1"/>
              <a:t>support</a:t>
            </a:r>
            <a:r>
              <a:rPr lang="pt-BR" dirty="0"/>
              <a:t> </a:t>
            </a:r>
            <a:r>
              <a:rPr lang="pt-BR" dirty="0" err="1"/>
              <a:t>and</a:t>
            </a:r>
            <a:r>
              <a:rPr lang="pt-BR" dirty="0"/>
              <a:t> </a:t>
            </a:r>
            <a:r>
              <a:rPr lang="pt-BR" dirty="0" err="1"/>
              <a:t>resources</a:t>
            </a:r>
            <a:r>
              <a:rPr lang="pt-BR" dirty="0"/>
              <a:t> in </a:t>
            </a:r>
            <a:r>
              <a:rPr lang="pt-BR" dirty="0" err="1"/>
              <a:t>Participatory</a:t>
            </a:r>
            <a:r>
              <a:rPr lang="pt-BR" dirty="0"/>
              <a:t> Mapping</a:t>
            </a:r>
          </a:p>
        </p:txBody>
      </p:sp>
      <p:sp>
        <p:nvSpPr>
          <p:cNvPr id="3" name="Espaço Reservado para Conteúdo 2">
            <a:extLst>
              <a:ext uri="{FF2B5EF4-FFF2-40B4-BE49-F238E27FC236}">
                <a16:creationId xmlns:a16="http://schemas.microsoft.com/office/drawing/2014/main" xmlns="" id="{10BA176D-1A9C-416D-BACD-8F951413C323}"/>
              </a:ext>
            </a:extLst>
          </p:cNvPr>
          <p:cNvSpPr>
            <a:spLocks noGrp="1"/>
          </p:cNvSpPr>
          <p:nvPr>
            <p:ph idx="1"/>
          </p:nvPr>
        </p:nvSpPr>
        <p:spPr/>
        <p:txBody>
          <a:bodyPr/>
          <a:lstStyle/>
          <a:p>
            <a:pPr marL="0" indent="0" algn="ctr">
              <a:buNone/>
            </a:pPr>
            <a:r>
              <a:rPr lang="pt-BR" dirty="0">
                <a:hlinkClick r:id="rId2"/>
              </a:rPr>
              <a:t>https://forms.gle/Dthrv8HLuvenRg6d8</a:t>
            </a:r>
            <a:endParaRPr lang="pt-BR" dirty="0"/>
          </a:p>
          <a:p>
            <a:pPr marL="0" indent="0" algn="ctr">
              <a:buNone/>
            </a:pPr>
            <a:endParaRPr lang="pt-BR" dirty="0"/>
          </a:p>
          <a:p>
            <a:pPr marL="0" indent="0" algn="ctr">
              <a:buNone/>
            </a:pPr>
            <a:r>
              <a:rPr lang="pt-BR" dirty="0" err="1"/>
              <a:t>Or</a:t>
            </a:r>
            <a:r>
              <a:rPr lang="pt-BR" dirty="0"/>
              <a:t> </a:t>
            </a:r>
            <a:r>
              <a:rPr lang="pt-BR" dirty="0" err="1"/>
              <a:t>send</a:t>
            </a:r>
            <a:r>
              <a:rPr lang="pt-BR" dirty="0"/>
              <a:t> me </a:t>
            </a:r>
            <a:r>
              <a:rPr lang="pt-BR" dirty="0" err="1"/>
              <a:t>an</a:t>
            </a:r>
            <a:r>
              <a:rPr lang="pt-BR" dirty="0"/>
              <a:t> </a:t>
            </a:r>
            <a:r>
              <a:rPr lang="pt-BR" dirty="0" err="1"/>
              <a:t>email</a:t>
            </a:r>
            <a:r>
              <a:rPr lang="pt-BR" dirty="0"/>
              <a:t>: </a:t>
            </a:r>
            <a:r>
              <a:rPr lang="pt-BR" dirty="0">
                <a:hlinkClick r:id="rId3"/>
              </a:rPr>
              <a:t>carvalhocm@gmail.com</a:t>
            </a:r>
            <a:r>
              <a:rPr lang="pt-BR" dirty="0"/>
              <a:t>  </a:t>
            </a:r>
          </a:p>
        </p:txBody>
      </p:sp>
    </p:spTree>
    <p:extLst>
      <p:ext uri="{BB962C8B-B14F-4D97-AF65-F5344CB8AC3E}">
        <p14:creationId xmlns:p14="http://schemas.microsoft.com/office/powerpoint/2010/main" xmlns="" val="6238952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xmlns="" id="{A6EF5A53-0A64-4CA5-B9C7-1CB97CB5CF1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9" name="Freeform: Shape 8">
            <a:extLst>
              <a:ext uri="{FF2B5EF4-FFF2-40B4-BE49-F238E27FC236}">
                <a16:creationId xmlns:a16="http://schemas.microsoft.com/office/drawing/2014/main" xmlns="" id="{34ABFBEA-4EB0-4D02-A2C0-1733CD3D6F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1" name="Freeform: Shape 10">
            <a:extLst>
              <a:ext uri="{FF2B5EF4-FFF2-40B4-BE49-F238E27FC236}">
                <a16:creationId xmlns:a16="http://schemas.microsoft.com/office/drawing/2014/main" xmlns="" id="{19E083F6-57F4-487B-A766-EA0462B1EED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13" name="Rectangle 12">
            <a:extLst>
              <a:ext uri="{FF2B5EF4-FFF2-40B4-BE49-F238E27FC236}">
                <a16:creationId xmlns:a16="http://schemas.microsoft.com/office/drawing/2014/main" xmlns="" id="{7A18C9FB-EC4C-4DAE-8F7D-C6E5AF6079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ítulo 1">
            <a:extLst>
              <a:ext uri="{FF2B5EF4-FFF2-40B4-BE49-F238E27FC236}">
                <a16:creationId xmlns:a16="http://schemas.microsoft.com/office/drawing/2014/main" xmlns="" id="{8E607D9D-6457-44D7-B248-E37D8D070D76}"/>
              </a:ext>
            </a:extLst>
          </p:cNvPr>
          <p:cNvSpPr>
            <a:spLocks noGrp="1"/>
          </p:cNvSpPr>
          <p:nvPr>
            <p:ph type="title"/>
          </p:nvPr>
        </p:nvSpPr>
        <p:spPr>
          <a:xfrm>
            <a:off x="762000" y="1524000"/>
            <a:ext cx="10668000" cy="2286000"/>
          </a:xfrm>
        </p:spPr>
        <p:txBody>
          <a:bodyPr vert="horz" lIns="91440" tIns="45720" rIns="91440" bIns="45720" rtlCol="0" anchor="b">
            <a:normAutofit/>
          </a:bodyPr>
          <a:lstStyle/>
          <a:p>
            <a:r>
              <a:rPr lang="en-US" kern="1200" dirty="0">
                <a:solidFill>
                  <a:schemeClr val="tx1"/>
                </a:solidFill>
                <a:latin typeface="+mj-lt"/>
                <a:ea typeface="+mj-ea"/>
                <a:cs typeface="+mj-cs"/>
              </a:rPr>
              <a:t>Thank you!</a:t>
            </a:r>
            <a:br>
              <a:rPr lang="en-US" kern="1200" dirty="0">
                <a:solidFill>
                  <a:schemeClr val="tx1"/>
                </a:solidFill>
                <a:latin typeface="+mj-lt"/>
                <a:ea typeface="+mj-ea"/>
                <a:cs typeface="+mj-cs"/>
              </a:rPr>
            </a:br>
            <a:r>
              <a:rPr lang="en-US" kern="1200" dirty="0">
                <a:solidFill>
                  <a:schemeClr val="tx1"/>
                </a:solidFill>
                <a:latin typeface="+mj-lt"/>
                <a:ea typeface="+mj-ea"/>
                <a:cs typeface="+mj-cs"/>
              </a:rPr>
              <a:t/>
            </a:r>
            <a:br>
              <a:rPr lang="en-US" kern="1200" dirty="0">
                <a:solidFill>
                  <a:schemeClr val="tx1"/>
                </a:solidFill>
                <a:latin typeface="+mj-lt"/>
                <a:ea typeface="+mj-ea"/>
                <a:cs typeface="+mj-cs"/>
              </a:rPr>
            </a:br>
            <a:r>
              <a:rPr lang="en-US" kern="1200" dirty="0">
                <a:solidFill>
                  <a:schemeClr val="tx1"/>
                </a:solidFill>
                <a:latin typeface="+mj-lt"/>
                <a:ea typeface="+mj-ea"/>
                <a:cs typeface="+mj-cs"/>
              </a:rPr>
              <a:t>Q&amp;A</a:t>
            </a:r>
          </a:p>
        </p:txBody>
      </p:sp>
      <p:sp>
        <p:nvSpPr>
          <p:cNvPr id="15" name="Freeform: Shape 14">
            <a:extLst>
              <a:ext uri="{FF2B5EF4-FFF2-40B4-BE49-F238E27FC236}">
                <a16:creationId xmlns:a16="http://schemas.microsoft.com/office/drawing/2014/main" xmlns="" id="{00572931-961B-4A48-8B38-E9A9DB6E81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615181"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Avenir Next LT Pro" panose="020B0504020202020204" pitchFamily="34" charset="0"/>
            </a:endParaRPr>
          </a:p>
        </p:txBody>
      </p:sp>
      <p:sp>
        <p:nvSpPr>
          <p:cNvPr id="17" name="Freeform: Shape 16">
            <a:extLst>
              <a:ext uri="{FF2B5EF4-FFF2-40B4-BE49-F238E27FC236}">
                <a16:creationId xmlns:a16="http://schemas.microsoft.com/office/drawing/2014/main" xmlns="" id="{0F29AAD2-96E3-4A6F-9A5E-B6B9E7E11E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963906" y="5720962"/>
            <a:ext cx="4228094" cy="1137038"/>
          </a:xfrm>
          <a:custGeom>
            <a:avLst/>
            <a:gdLst>
              <a:gd name="connsiteX0" fmla="*/ 1673074 w 4228094"/>
              <a:gd name="connsiteY0" fmla="*/ 230 h 1137038"/>
              <a:gd name="connsiteX1" fmla="*/ 3676781 w 4228094"/>
              <a:gd name="connsiteY1" fmla="*/ 298555 h 1137038"/>
              <a:gd name="connsiteX2" fmla="*/ 4025527 w 4228094"/>
              <a:gd name="connsiteY2" fmla="*/ 425010 h 1137038"/>
              <a:gd name="connsiteX3" fmla="*/ 4228094 w 4228094"/>
              <a:gd name="connsiteY3" fmla="*/ 494088 h 1137038"/>
              <a:gd name="connsiteX4" fmla="*/ 4228094 w 4228094"/>
              <a:gd name="connsiteY4" fmla="*/ 1137038 h 1137038"/>
              <a:gd name="connsiteX5" fmla="*/ 0 w 4228094"/>
              <a:gd name="connsiteY5" fmla="*/ 1137038 h 1137038"/>
              <a:gd name="connsiteX6" fmla="*/ 18109 w 4228094"/>
              <a:gd name="connsiteY6" fmla="*/ 1068877 h 1137038"/>
              <a:gd name="connsiteX7" fmla="*/ 362264 w 4228094"/>
              <a:gd name="connsiteY7" fmla="*/ 366637 h 1137038"/>
              <a:gd name="connsiteX8" fmla="*/ 1386499 w 4228094"/>
              <a:gd name="connsiteY8" fmla="*/ 1522 h 1137038"/>
              <a:gd name="connsiteX9" fmla="*/ 1673074 w 4228094"/>
              <a:gd name="connsiteY9" fmla="*/ 230 h 113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8094" h="1137038">
                <a:moveTo>
                  <a:pt x="1673074" y="230"/>
                </a:moveTo>
                <a:cubicBezTo>
                  <a:pt x="2346512" y="4287"/>
                  <a:pt x="3048424" y="63583"/>
                  <a:pt x="3676781" y="298555"/>
                </a:cubicBezTo>
                <a:cubicBezTo>
                  <a:pt x="3793275" y="342114"/>
                  <a:pt x="3909477" y="384216"/>
                  <a:pt x="4025527" y="425010"/>
                </a:cubicBezTo>
                <a:lnTo>
                  <a:pt x="4228094" y="494088"/>
                </a:lnTo>
                <a:lnTo>
                  <a:pt x="4228094" y="1137038"/>
                </a:lnTo>
                <a:lnTo>
                  <a:pt x="0" y="1137038"/>
                </a:lnTo>
                <a:lnTo>
                  <a:pt x="18109" y="1068877"/>
                </a:lnTo>
                <a:cubicBezTo>
                  <a:pt x="95047" y="799139"/>
                  <a:pt x="194962" y="542008"/>
                  <a:pt x="362264" y="366637"/>
                </a:cubicBezTo>
                <a:cubicBezTo>
                  <a:pt x="622229" y="94062"/>
                  <a:pt x="1015836" y="6565"/>
                  <a:pt x="1386499" y="1522"/>
                </a:cubicBezTo>
                <a:cubicBezTo>
                  <a:pt x="1481245" y="198"/>
                  <a:pt x="1576869" y="-349"/>
                  <a:pt x="1673074"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500">
              <a:solidFill>
                <a:schemeClr val="bg1"/>
              </a:solidFill>
              <a:latin typeface="Avenir Next LT Pro" panose="020B0504020202020204" pitchFamily="34" charset="0"/>
            </a:endParaRPr>
          </a:p>
        </p:txBody>
      </p:sp>
      <p:sp>
        <p:nvSpPr>
          <p:cNvPr id="19" name="Freeform: Shape 18">
            <a:extLst>
              <a:ext uri="{FF2B5EF4-FFF2-40B4-BE49-F238E27FC236}">
                <a16:creationId xmlns:a16="http://schemas.microsoft.com/office/drawing/2014/main" xmlns="" id="{4EC84841-2631-44D2-A01B-6AF0CF7F73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153921" y="5620196"/>
            <a:ext cx="5038078" cy="1237805"/>
          </a:xfrm>
          <a:custGeom>
            <a:avLst/>
            <a:gdLst>
              <a:gd name="connsiteX0" fmla="*/ 1576991 w 5038078"/>
              <a:gd name="connsiteY0" fmla="*/ 210 h 1238015"/>
              <a:gd name="connsiteX1" fmla="*/ 3403320 w 5038078"/>
              <a:gd name="connsiteY1" fmla="*/ 272125 h 1238015"/>
              <a:gd name="connsiteX2" fmla="*/ 4672870 w 5038078"/>
              <a:gd name="connsiteY2" fmla="*/ 693604 h 1238015"/>
              <a:gd name="connsiteX3" fmla="*/ 5038078 w 5038078"/>
              <a:gd name="connsiteY3" fmla="*/ 795929 h 1238015"/>
              <a:gd name="connsiteX4" fmla="*/ 5038078 w 5038078"/>
              <a:gd name="connsiteY4" fmla="*/ 1238015 h 1238015"/>
              <a:gd name="connsiteX5" fmla="*/ 0 w 5038078"/>
              <a:gd name="connsiteY5" fmla="*/ 1238015 h 1238015"/>
              <a:gd name="connsiteX6" fmla="*/ 19230 w 5038078"/>
              <a:gd name="connsiteY6" fmla="*/ 1159819 h 1238015"/>
              <a:gd name="connsiteX7" fmla="*/ 382219 w 5038078"/>
              <a:gd name="connsiteY7" fmla="*/ 334180 h 1238015"/>
              <a:gd name="connsiteX8" fmla="*/ 1315784 w 5038078"/>
              <a:gd name="connsiteY8" fmla="*/ 1388 h 1238015"/>
              <a:gd name="connsiteX9" fmla="*/ 1576991 w 5038078"/>
              <a:gd name="connsiteY9" fmla="*/ 210 h 1238015"/>
              <a:gd name="connsiteX0" fmla="*/ 0 w 5129518"/>
              <a:gd name="connsiteY0" fmla="*/ 1237805 h 1329245"/>
              <a:gd name="connsiteX1" fmla="*/ 19230 w 5129518"/>
              <a:gd name="connsiteY1" fmla="*/ 1159609 h 1329245"/>
              <a:gd name="connsiteX2" fmla="*/ 382219 w 5129518"/>
              <a:gd name="connsiteY2" fmla="*/ 333970 h 1329245"/>
              <a:gd name="connsiteX3" fmla="*/ 1315784 w 5129518"/>
              <a:gd name="connsiteY3" fmla="*/ 1178 h 1329245"/>
              <a:gd name="connsiteX4" fmla="*/ 1576991 w 5129518"/>
              <a:gd name="connsiteY4" fmla="*/ 0 h 1329245"/>
              <a:gd name="connsiteX5" fmla="*/ 3403320 w 5129518"/>
              <a:gd name="connsiteY5" fmla="*/ 271915 h 1329245"/>
              <a:gd name="connsiteX6" fmla="*/ 4672870 w 5129518"/>
              <a:gd name="connsiteY6" fmla="*/ 693394 h 1329245"/>
              <a:gd name="connsiteX7" fmla="*/ 5038078 w 5129518"/>
              <a:gd name="connsiteY7" fmla="*/ 795719 h 1329245"/>
              <a:gd name="connsiteX8" fmla="*/ 5129518 w 5129518"/>
              <a:gd name="connsiteY8" fmla="*/ 1329245 h 1329245"/>
              <a:gd name="connsiteX0" fmla="*/ 0 w 5129518"/>
              <a:gd name="connsiteY0" fmla="*/ 1237805 h 1329245"/>
              <a:gd name="connsiteX1" fmla="*/ 19230 w 5129518"/>
              <a:gd name="connsiteY1" fmla="*/ 1159609 h 1329245"/>
              <a:gd name="connsiteX2" fmla="*/ 382219 w 5129518"/>
              <a:gd name="connsiteY2" fmla="*/ 333970 h 1329245"/>
              <a:gd name="connsiteX3" fmla="*/ 1315784 w 5129518"/>
              <a:gd name="connsiteY3" fmla="*/ 1178 h 1329245"/>
              <a:gd name="connsiteX4" fmla="*/ 1576991 w 5129518"/>
              <a:gd name="connsiteY4" fmla="*/ 0 h 1329245"/>
              <a:gd name="connsiteX5" fmla="*/ 3403320 w 5129518"/>
              <a:gd name="connsiteY5" fmla="*/ 271915 h 1329245"/>
              <a:gd name="connsiteX6" fmla="*/ 4672870 w 5129518"/>
              <a:gd name="connsiteY6" fmla="*/ 693394 h 1329245"/>
              <a:gd name="connsiteX7" fmla="*/ 5038078 w 5129518"/>
              <a:gd name="connsiteY7" fmla="*/ 795719 h 1329245"/>
              <a:gd name="connsiteX8" fmla="*/ 5129518 w 5129518"/>
              <a:gd name="connsiteY8" fmla="*/ 1329245 h 1329245"/>
              <a:gd name="connsiteX0" fmla="*/ 0 w 5049689"/>
              <a:gd name="connsiteY0" fmla="*/ 1237805 h 1423588"/>
              <a:gd name="connsiteX1" fmla="*/ 19230 w 5049689"/>
              <a:gd name="connsiteY1" fmla="*/ 1159609 h 1423588"/>
              <a:gd name="connsiteX2" fmla="*/ 382219 w 5049689"/>
              <a:gd name="connsiteY2" fmla="*/ 333970 h 1423588"/>
              <a:gd name="connsiteX3" fmla="*/ 1315784 w 5049689"/>
              <a:gd name="connsiteY3" fmla="*/ 1178 h 1423588"/>
              <a:gd name="connsiteX4" fmla="*/ 1576991 w 5049689"/>
              <a:gd name="connsiteY4" fmla="*/ 0 h 1423588"/>
              <a:gd name="connsiteX5" fmla="*/ 3403320 w 5049689"/>
              <a:gd name="connsiteY5" fmla="*/ 271915 h 1423588"/>
              <a:gd name="connsiteX6" fmla="*/ 4672870 w 5049689"/>
              <a:gd name="connsiteY6" fmla="*/ 693394 h 1423588"/>
              <a:gd name="connsiteX7" fmla="*/ 5038078 w 5049689"/>
              <a:gd name="connsiteY7" fmla="*/ 795719 h 1423588"/>
              <a:gd name="connsiteX8" fmla="*/ 5049689 w 5049689"/>
              <a:gd name="connsiteY8" fmla="*/ 1423588 h 1423588"/>
              <a:gd name="connsiteX0" fmla="*/ 0 w 5038078"/>
              <a:gd name="connsiteY0" fmla="*/ 1237805 h 1237805"/>
              <a:gd name="connsiteX1" fmla="*/ 19230 w 5038078"/>
              <a:gd name="connsiteY1" fmla="*/ 1159609 h 1237805"/>
              <a:gd name="connsiteX2" fmla="*/ 382219 w 5038078"/>
              <a:gd name="connsiteY2" fmla="*/ 333970 h 1237805"/>
              <a:gd name="connsiteX3" fmla="*/ 1315784 w 5038078"/>
              <a:gd name="connsiteY3" fmla="*/ 1178 h 1237805"/>
              <a:gd name="connsiteX4" fmla="*/ 1576991 w 5038078"/>
              <a:gd name="connsiteY4" fmla="*/ 0 h 1237805"/>
              <a:gd name="connsiteX5" fmla="*/ 3403320 w 5038078"/>
              <a:gd name="connsiteY5" fmla="*/ 271915 h 1237805"/>
              <a:gd name="connsiteX6" fmla="*/ 4672870 w 5038078"/>
              <a:gd name="connsiteY6" fmla="*/ 693394 h 1237805"/>
              <a:gd name="connsiteX7" fmla="*/ 5038078 w 5038078"/>
              <a:gd name="connsiteY7" fmla="*/ 795719 h 123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8078" h="1237805">
                <a:moveTo>
                  <a:pt x="0" y="1237805"/>
                </a:moveTo>
                <a:lnTo>
                  <a:pt x="19230" y="1159609"/>
                </a:lnTo>
                <a:cubicBezTo>
                  <a:pt x="96961" y="850027"/>
                  <a:pt x="191605" y="533778"/>
                  <a:pt x="382219" y="333970"/>
                </a:cubicBezTo>
                <a:cubicBezTo>
                  <a:pt x="619171" y="85526"/>
                  <a:pt x="977934" y="5774"/>
                  <a:pt x="1315784" y="1178"/>
                </a:cubicBezTo>
                <a:lnTo>
                  <a:pt x="1576991" y="0"/>
                </a:lnTo>
                <a:cubicBezTo>
                  <a:pt x="2190813" y="3698"/>
                  <a:pt x="2830589" y="57744"/>
                  <a:pt x="3403320" y="271915"/>
                </a:cubicBezTo>
                <a:cubicBezTo>
                  <a:pt x="3828046" y="430728"/>
                  <a:pt x="4248519" y="568281"/>
                  <a:pt x="4672870" y="693394"/>
                </a:cubicBezTo>
                <a:lnTo>
                  <a:pt x="5038078" y="795719"/>
                </a:lnTo>
              </a:path>
            </a:pathLst>
          </a:cu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a:ln>
                <a:noFill/>
              </a:ln>
              <a:solidFill>
                <a:prstClr val="white"/>
              </a:solidFill>
              <a:effectLst/>
              <a:uLnTx/>
              <a:uFillTx/>
              <a:latin typeface="Avenir Next LT Pro Light"/>
            </a:endParaRPr>
          </a:p>
        </p:txBody>
      </p:sp>
    </p:spTree>
    <p:extLst>
      <p:ext uri="{BB962C8B-B14F-4D97-AF65-F5344CB8AC3E}">
        <p14:creationId xmlns:p14="http://schemas.microsoft.com/office/powerpoint/2010/main" xmlns="" val="3618042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987A0FBA-CC04-4256-A8EB-BB3C543E98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3" descr="Uma imagem contendo foto, muitos, jovem, grupo&#10;&#10;Descrição gerada automaticamente">
            <a:extLst>
              <a:ext uri="{FF2B5EF4-FFF2-40B4-BE49-F238E27FC236}">
                <a16:creationId xmlns:a16="http://schemas.microsoft.com/office/drawing/2014/main" xmlns="" id="{894A241A-F570-44CF-9B5D-E0A3C36F0CB6}"/>
              </a:ext>
            </a:extLst>
          </p:cNvPr>
          <p:cNvPicPr>
            <a:picLocks noChangeAspect="1"/>
          </p:cNvPicPr>
          <p:nvPr/>
        </p:nvPicPr>
        <p:blipFill rotWithShape="1">
          <a:blip r:embed="rId2">
            <a:extLst>
              <a:ext uri="{28A0092B-C50C-407E-A947-70E740481C1C}">
                <a14:useLocalDpi xmlns:a14="http://schemas.microsoft.com/office/drawing/2010/main" xmlns="" val="0"/>
              </a:ext>
            </a:extLst>
          </a:blip>
          <a:srcRect b="-1"/>
          <a:stretch/>
        </p:blipFill>
        <p:spPr>
          <a:xfrm>
            <a:off x="2" y="10"/>
            <a:ext cx="5578823" cy="6028246"/>
          </a:xfrm>
          <a:custGeom>
            <a:avLst/>
            <a:gdLst/>
            <a:ahLst/>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p:spPr>
      </p:pic>
      <p:sp>
        <p:nvSpPr>
          <p:cNvPr id="12" name="Freeform: Shape 11">
            <a:extLst>
              <a:ext uri="{FF2B5EF4-FFF2-40B4-BE49-F238E27FC236}">
                <a16:creationId xmlns:a16="http://schemas.microsoft.com/office/drawing/2014/main" xmlns="" id="{E633B38B-B87A-4288-A20F-0223A6C27A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3" name="Espaço Reservado para Conteúdo 2">
            <a:extLst>
              <a:ext uri="{FF2B5EF4-FFF2-40B4-BE49-F238E27FC236}">
                <a16:creationId xmlns:a16="http://schemas.microsoft.com/office/drawing/2014/main" xmlns="" id="{71F855DA-4039-4B3B-961C-A03E80245560}"/>
              </a:ext>
            </a:extLst>
          </p:cNvPr>
          <p:cNvSpPr>
            <a:spLocks noGrp="1"/>
          </p:cNvSpPr>
          <p:nvPr>
            <p:ph idx="1"/>
          </p:nvPr>
        </p:nvSpPr>
        <p:spPr>
          <a:xfrm>
            <a:off x="5887619" y="727788"/>
            <a:ext cx="5912498" cy="4817707"/>
          </a:xfrm>
        </p:spPr>
        <p:txBody>
          <a:bodyPr>
            <a:normAutofit lnSpcReduction="10000"/>
          </a:bodyPr>
          <a:lstStyle/>
          <a:p>
            <a:pPr>
              <a:lnSpc>
                <a:spcPct val="115000"/>
              </a:lnSpc>
            </a:pPr>
            <a:endParaRPr lang="en-US" sz="1500" dirty="0"/>
          </a:p>
          <a:p>
            <a:pPr marL="0" indent="0">
              <a:lnSpc>
                <a:spcPct val="115000"/>
              </a:lnSpc>
              <a:buNone/>
            </a:pPr>
            <a:r>
              <a:rPr lang="en-US" sz="2000" i="1" dirty="0"/>
              <a:t>Maps are more than pieces of paper. They are stories, conversations, lives and songs lived out in a place and are inseparable from the political and cultural contexts in which they are used</a:t>
            </a:r>
            <a:r>
              <a:rPr lang="en-US" sz="2000" dirty="0"/>
              <a:t> (Warren, 2004).</a:t>
            </a:r>
          </a:p>
          <a:p>
            <a:pPr marL="0" indent="0">
              <a:lnSpc>
                <a:spcPct val="115000"/>
              </a:lnSpc>
              <a:buNone/>
            </a:pPr>
            <a:endParaRPr lang="en-US" sz="2000" i="1" dirty="0"/>
          </a:p>
          <a:p>
            <a:pPr marL="0" indent="0">
              <a:lnSpc>
                <a:spcPct val="115000"/>
              </a:lnSpc>
              <a:buNone/>
            </a:pPr>
            <a:endParaRPr lang="en-US" sz="2000" i="1" dirty="0"/>
          </a:p>
          <a:p>
            <a:pPr marL="0" indent="0">
              <a:lnSpc>
                <a:spcPct val="115000"/>
              </a:lnSpc>
              <a:buNone/>
            </a:pPr>
            <a:r>
              <a:rPr lang="en-US" sz="2000" i="1" dirty="0"/>
              <a:t>Maps have the power not only to interpret, but to transform and create the landscape. Maps, indeed, can change the world (GLOBAL ASSESSMENT REPORT ON DISASTER RISK REDUCTION, UNISDR).</a:t>
            </a:r>
          </a:p>
          <a:p>
            <a:pPr marL="0" indent="0">
              <a:lnSpc>
                <a:spcPct val="115000"/>
              </a:lnSpc>
              <a:buNone/>
            </a:pPr>
            <a:endParaRPr lang="en-US" sz="1500" b="1" dirty="0"/>
          </a:p>
          <a:p>
            <a:pPr>
              <a:lnSpc>
                <a:spcPct val="115000"/>
              </a:lnSpc>
            </a:pPr>
            <a:endParaRPr lang="pt-BR" sz="1500" dirty="0"/>
          </a:p>
        </p:txBody>
      </p:sp>
      <p:sp>
        <p:nvSpPr>
          <p:cNvPr id="5" name="CaixaDeTexto 4">
            <a:extLst>
              <a:ext uri="{FF2B5EF4-FFF2-40B4-BE49-F238E27FC236}">
                <a16:creationId xmlns:a16="http://schemas.microsoft.com/office/drawing/2014/main" xmlns="" id="{DB19673D-566A-43B5-B8CC-368211AAD307}"/>
              </a:ext>
            </a:extLst>
          </p:cNvPr>
          <p:cNvSpPr txBox="1"/>
          <p:nvPr/>
        </p:nvSpPr>
        <p:spPr>
          <a:xfrm>
            <a:off x="2351584" y="6465789"/>
            <a:ext cx="8020144" cy="369332"/>
          </a:xfrm>
          <a:prstGeom prst="rect">
            <a:avLst/>
          </a:prstGeom>
          <a:noFill/>
        </p:spPr>
        <p:txBody>
          <a:bodyPr wrap="none" rtlCol="0">
            <a:spAutoFit/>
          </a:bodyPr>
          <a:lstStyle/>
          <a:p>
            <a:pPr>
              <a:spcAft>
                <a:spcPts val="600"/>
              </a:spcAft>
            </a:pPr>
            <a:r>
              <a:rPr lang="pt-BR" sz="1100" dirty="0" err="1">
                <a:solidFill>
                  <a:schemeClr val="bg1"/>
                </a:solidFill>
              </a:rPr>
              <a:t>Source</a:t>
            </a:r>
            <a:r>
              <a:rPr lang="pt-BR" sz="1100" dirty="0">
                <a:solidFill>
                  <a:schemeClr val="bg1"/>
                </a:solidFill>
              </a:rPr>
              <a:t>: https://wpmu.mah.se/nmict182group2/2018/10/23/the-power-of-maps-participatory-gis-for-disaster-prevention</a:t>
            </a:r>
            <a:r>
              <a:rPr lang="pt-BR" dirty="0"/>
              <a:t>/</a:t>
            </a:r>
            <a:endParaRPr lang="pt-BR"/>
          </a:p>
        </p:txBody>
      </p:sp>
    </p:spTree>
    <p:extLst>
      <p:ext uri="{BB962C8B-B14F-4D97-AF65-F5344CB8AC3E}">
        <p14:creationId xmlns:p14="http://schemas.microsoft.com/office/powerpoint/2010/main" xmlns="" val="797538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xmlns="" id="{987A0FBA-CC04-4256-A8EB-BB3C543E98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xmlns="" id="{E38E1ACA-203B-47EE-B520-DBCD83B39266}"/>
              </a:ext>
            </a:extLst>
          </p:cNvPr>
          <p:cNvSpPr>
            <a:spLocks noGrp="1"/>
          </p:cNvSpPr>
          <p:nvPr>
            <p:ph type="title"/>
          </p:nvPr>
        </p:nvSpPr>
        <p:spPr>
          <a:xfrm>
            <a:off x="718750" y="2286000"/>
            <a:ext cx="3048001" cy="2286000"/>
          </a:xfrm>
        </p:spPr>
        <p:txBody>
          <a:bodyPr anchor="ctr">
            <a:normAutofit/>
          </a:bodyPr>
          <a:lstStyle/>
          <a:p>
            <a:r>
              <a:rPr lang="pt-BR" sz="3200" dirty="0" err="1"/>
              <a:t>History</a:t>
            </a:r>
            <a:r>
              <a:rPr lang="pt-BR" sz="3200" dirty="0"/>
              <a:t> </a:t>
            </a:r>
            <a:r>
              <a:rPr lang="pt-BR" sz="3200" dirty="0" err="1"/>
              <a:t>of</a:t>
            </a:r>
            <a:r>
              <a:rPr lang="pt-BR" sz="3200" dirty="0"/>
              <a:t> PM</a:t>
            </a:r>
          </a:p>
        </p:txBody>
      </p:sp>
      <p:sp>
        <p:nvSpPr>
          <p:cNvPr id="22" name="Freeform: Shape 21">
            <a:extLst>
              <a:ext uri="{FF2B5EF4-FFF2-40B4-BE49-F238E27FC236}">
                <a16:creationId xmlns:a16="http://schemas.microsoft.com/office/drawing/2014/main" xmlns="" id="{A044A62A-90F2-4512-B914-C853657925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3810004" y="0"/>
            <a:ext cx="8381997" cy="6858000"/>
          </a:xfrm>
          <a:custGeom>
            <a:avLst/>
            <a:gdLst>
              <a:gd name="connsiteX0" fmla="*/ 5279869 w 8381997"/>
              <a:gd name="connsiteY0" fmla="*/ 0 h 6858000"/>
              <a:gd name="connsiteX1" fmla="*/ 0 w 8381997"/>
              <a:gd name="connsiteY1" fmla="*/ 0 h 6858000"/>
              <a:gd name="connsiteX2" fmla="*/ 0 w 8381997"/>
              <a:gd name="connsiteY2" fmla="*/ 6858000 h 6858000"/>
              <a:gd name="connsiteX3" fmla="*/ 6152194 w 8381997"/>
              <a:gd name="connsiteY3" fmla="*/ 6858000 h 6858000"/>
              <a:gd name="connsiteX4" fmla="*/ 6293621 w 8381997"/>
              <a:gd name="connsiteY4" fmla="*/ 6810834 h 6858000"/>
              <a:gd name="connsiteX5" fmla="*/ 7066295 w 8381997"/>
              <a:gd name="connsiteY5" fmla="*/ 6484032 h 6858000"/>
              <a:gd name="connsiteX6" fmla="*/ 8053802 w 8381997"/>
              <a:gd name="connsiteY6" fmla="*/ 3305682 h 6858000"/>
              <a:gd name="connsiteX7" fmla="*/ 5378348 w 8381997"/>
              <a:gd name="connsiteY7" fmla="*/ 4122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81997" h="6858000">
                <a:moveTo>
                  <a:pt x="5279869" y="0"/>
                </a:moveTo>
                <a:lnTo>
                  <a:pt x="0" y="0"/>
                </a:lnTo>
                <a:lnTo>
                  <a:pt x="0" y="6858000"/>
                </a:lnTo>
                <a:lnTo>
                  <a:pt x="6152194" y="6858000"/>
                </a:lnTo>
                <a:lnTo>
                  <a:pt x="6293621" y="6810834"/>
                </a:lnTo>
                <a:cubicBezTo>
                  <a:pt x="6564267" y="6715365"/>
                  <a:pt x="6823237" y="6607613"/>
                  <a:pt x="7066295" y="6484032"/>
                </a:cubicBezTo>
                <a:cubicBezTo>
                  <a:pt x="8799749" y="5602878"/>
                  <a:pt x="8460509" y="4509127"/>
                  <a:pt x="8053802" y="3305682"/>
                </a:cubicBezTo>
                <a:cubicBezTo>
                  <a:pt x="7598029" y="1957732"/>
                  <a:pt x="7002925" y="759665"/>
                  <a:pt x="5378348" y="41226"/>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xmlns="" id="{1FD00E6D-9A34-4676-AD40-27FF958A505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29073" y="-37238"/>
            <a:ext cx="2953683" cy="6906954"/>
          </a:xfrm>
          <a:custGeom>
            <a:avLst/>
            <a:gdLst>
              <a:gd name="connsiteX0" fmla="*/ 0 w 4033589"/>
              <a:gd name="connsiteY0" fmla="*/ 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8" fmla="*/ 0 w 4033589"/>
              <a:gd name="connsiteY8" fmla="*/ 0 h 6858000"/>
              <a:gd name="connsiteX0" fmla="*/ 0 w 4033589"/>
              <a:gd name="connsiteY0" fmla="*/ 685800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0 w 2154655"/>
              <a:gd name="connsiteY0" fmla="*/ 0 h 6858000"/>
              <a:gd name="connsiteX1" fmla="*/ 3379 w 2154655"/>
              <a:gd name="connsiteY1" fmla="*/ 2021 h 6858000"/>
              <a:gd name="connsiteX2" fmla="*/ 1596437 w 2154655"/>
              <a:gd name="connsiteY2" fmla="*/ 1517967 h 6858000"/>
              <a:gd name="connsiteX3" fmla="*/ 2097043 w 2154655"/>
              <a:gd name="connsiteY3" fmla="*/ 4379386 h 6858000"/>
              <a:gd name="connsiteX4" fmla="*/ 1433930 w 2154655"/>
              <a:gd name="connsiteY4" fmla="*/ 6852362 h 6858000"/>
              <a:gd name="connsiteX5" fmla="*/ 1431659 w 2154655"/>
              <a:gd name="connsiteY5" fmla="*/ 6858000 h 6858000"/>
              <a:gd name="connsiteX0" fmla="*/ 0 w 2130652"/>
              <a:gd name="connsiteY0" fmla="*/ 0 h 6858000"/>
              <a:gd name="connsiteX1" fmla="*/ 3379 w 2130652"/>
              <a:gd name="connsiteY1" fmla="*/ 2021 h 6858000"/>
              <a:gd name="connsiteX2" fmla="*/ 1377334 w 2130652"/>
              <a:gd name="connsiteY2" fmla="*/ 1096120 h 6858000"/>
              <a:gd name="connsiteX3" fmla="*/ 2097043 w 2130652"/>
              <a:gd name="connsiteY3" fmla="*/ 4379386 h 6858000"/>
              <a:gd name="connsiteX4" fmla="*/ 1433930 w 2130652"/>
              <a:gd name="connsiteY4" fmla="*/ 6852362 h 6858000"/>
              <a:gd name="connsiteX5" fmla="*/ 1431659 w 2130652"/>
              <a:gd name="connsiteY5" fmla="*/ 6858000 h 6858000"/>
              <a:gd name="connsiteX0" fmla="*/ 0 w 2150238"/>
              <a:gd name="connsiteY0" fmla="*/ 0 h 6858000"/>
              <a:gd name="connsiteX1" fmla="*/ 3379 w 2150238"/>
              <a:gd name="connsiteY1" fmla="*/ 2021 h 6858000"/>
              <a:gd name="connsiteX2" fmla="*/ 1377334 w 2150238"/>
              <a:gd name="connsiteY2" fmla="*/ 1096120 h 6858000"/>
              <a:gd name="connsiteX3" fmla="*/ 2097043 w 2150238"/>
              <a:gd name="connsiteY3" fmla="*/ 4379386 h 6858000"/>
              <a:gd name="connsiteX4" fmla="*/ 1433930 w 2150238"/>
              <a:gd name="connsiteY4" fmla="*/ 6852362 h 6858000"/>
              <a:gd name="connsiteX5" fmla="*/ 1431659 w 2150238"/>
              <a:gd name="connsiteY5" fmla="*/ 6858000 h 6858000"/>
              <a:gd name="connsiteX0" fmla="*/ 0 w 2150238"/>
              <a:gd name="connsiteY0" fmla="*/ 0 h 6858000"/>
              <a:gd name="connsiteX1" fmla="*/ 1377334 w 2150238"/>
              <a:gd name="connsiteY1" fmla="*/ 1096120 h 6858000"/>
              <a:gd name="connsiteX2" fmla="*/ 2097043 w 2150238"/>
              <a:gd name="connsiteY2" fmla="*/ 4379386 h 6858000"/>
              <a:gd name="connsiteX3" fmla="*/ 1433930 w 2150238"/>
              <a:gd name="connsiteY3" fmla="*/ 6852362 h 6858000"/>
              <a:gd name="connsiteX4" fmla="*/ 1431659 w 2150238"/>
              <a:gd name="connsiteY4" fmla="*/ 6858000 h 6858000"/>
              <a:gd name="connsiteX0" fmla="*/ 0 w 772904"/>
              <a:gd name="connsiteY0" fmla="*/ 0 h 5761880"/>
              <a:gd name="connsiteX1" fmla="*/ 719709 w 772904"/>
              <a:gd name="connsiteY1" fmla="*/ 3283266 h 5761880"/>
              <a:gd name="connsiteX2" fmla="*/ 56596 w 772904"/>
              <a:gd name="connsiteY2" fmla="*/ 5756242 h 5761880"/>
              <a:gd name="connsiteX3" fmla="*/ 54325 w 772904"/>
              <a:gd name="connsiteY3" fmla="*/ 5761880 h 5761880"/>
              <a:gd name="connsiteX0" fmla="*/ 0 w 772904"/>
              <a:gd name="connsiteY0" fmla="*/ 0 h 5756242"/>
              <a:gd name="connsiteX1" fmla="*/ 719709 w 772904"/>
              <a:gd name="connsiteY1" fmla="*/ 3283266 h 5756242"/>
              <a:gd name="connsiteX2" fmla="*/ 56596 w 772904"/>
              <a:gd name="connsiteY2" fmla="*/ 5756242 h 5756242"/>
              <a:gd name="connsiteX3" fmla="*/ 238766 w 772904"/>
              <a:gd name="connsiteY3" fmla="*/ 5227362 h 5756242"/>
              <a:gd name="connsiteX0" fmla="*/ 0 w 772904"/>
              <a:gd name="connsiteY0" fmla="*/ 0 h 5756242"/>
              <a:gd name="connsiteX1" fmla="*/ 719709 w 772904"/>
              <a:gd name="connsiteY1" fmla="*/ 3283266 h 5756242"/>
              <a:gd name="connsiteX2" fmla="*/ 56596 w 772904"/>
              <a:gd name="connsiteY2" fmla="*/ 5756242 h 5756242"/>
              <a:gd name="connsiteX3" fmla="*/ 241259 w 772904"/>
              <a:gd name="connsiteY3" fmla="*/ 5307906 h 5756242"/>
              <a:gd name="connsiteX0" fmla="*/ 0 w 772904"/>
              <a:gd name="connsiteY0" fmla="*/ 0 h 6303721"/>
              <a:gd name="connsiteX1" fmla="*/ 719709 w 772904"/>
              <a:gd name="connsiteY1" fmla="*/ 3283266 h 6303721"/>
              <a:gd name="connsiteX2" fmla="*/ 56596 w 772904"/>
              <a:gd name="connsiteY2" fmla="*/ 5756242 h 6303721"/>
              <a:gd name="connsiteX3" fmla="*/ 316033 w 772904"/>
              <a:gd name="connsiteY3" fmla="*/ 6303721 h 6303721"/>
              <a:gd name="connsiteX0" fmla="*/ 0 w 772904"/>
              <a:gd name="connsiteY0" fmla="*/ 0 h 6303721"/>
              <a:gd name="connsiteX1" fmla="*/ 719709 w 772904"/>
              <a:gd name="connsiteY1" fmla="*/ 3283266 h 6303721"/>
              <a:gd name="connsiteX2" fmla="*/ 226083 w 772904"/>
              <a:gd name="connsiteY2" fmla="*/ 5265657 h 6303721"/>
              <a:gd name="connsiteX3" fmla="*/ 316033 w 772904"/>
              <a:gd name="connsiteY3" fmla="*/ 6303721 h 6303721"/>
              <a:gd name="connsiteX0" fmla="*/ 0 w 772904"/>
              <a:gd name="connsiteY0" fmla="*/ 0 h 6303721"/>
              <a:gd name="connsiteX1" fmla="*/ 719709 w 772904"/>
              <a:gd name="connsiteY1" fmla="*/ 3283266 h 6303721"/>
              <a:gd name="connsiteX2" fmla="*/ 226083 w 772904"/>
              <a:gd name="connsiteY2" fmla="*/ 5309590 h 6303721"/>
              <a:gd name="connsiteX3" fmla="*/ 316033 w 772904"/>
              <a:gd name="connsiteY3" fmla="*/ 6303721 h 6303721"/>
              <a:gd name="connsiteX0" fmla="*/ 0 w 772904"/>
              <a:gd name="connsiteY0" fmla="*/ 0 h 6303721"/>
              <a:gd name="connsiteX1" fmla="*/ 719709 w 772904"/>
              <a:gd name="connsiteY1" fmla="*/ 3283266 h 6303721"/>
              <a:gd name="connsiteX2" fmla="*/ 226083 w 772904"/>
              <a:gd name="connsiteY2" fmla="*/ 5309590 h 6303721"/>
              <a:gd name="connsiteX3" fmla="*/ 321018 w 772904"/>
              <a:gd name="connsiteY3" fmla="*/ 6303721 h 6303721"/>
              <a:gd name="connsiteX0" fmla="*/ 0 w 772904"/>
              <a:gd name="connsiteY0" fmla="*/ 0 h 5309590"/>
              <a:gd name="connsiteX1" fmla="*/ 719709 w 772904"/>
              <a:gd name="connsiteY1" fmla="*/ 3283266 h 5309590"/>
              <a:gd name="connsiteX2" fmla="*/ 226083 w 772904"/>
              <a:gd name="connsiteY2" fmla="*/ 5309590 h 5309590"/>
            </a:gdLst>
            <a:ahLst/>
            <a:cxnLst>
              <a:cxn ang="0">
                <a:pos x="connsiteX0" y="connsiteY0"/>
              </a:cxn>
              <a:cxn ang="0">
                <a:pos x="connsiteX1" y="connsiteY1"/>
              </a:cxn>
              <a:cxn ang="0">
                <a:pos x="connsiteX2" y="connsiteY2"/>
              </a:cxn>
            </a:cxnLst>
            <a:rect l="l" t="t" r="r" b="b"/>
            <a:pathLst>
              <a:path w="772904" h="5309590">
                <a:moveTo>
                  <a:pt x="0" y="0"/>
                </a:moveTo>
                <a:cubicBezTo>
                  <a:pt x="748253" y="904554"/>
                  <a:pt x="862505" y="2299632"/>
                  <a:pt x="719709" y="3283266"/>
                </a:cubicBezTo>
                <a:cubicBezTo>
                  <a:pt x="654961" y="3728238"/>
                  <a:pt x="604659" y="4326596"/>
                  <a:pt x="226083" y="5309590"/>
                </a:cubicBez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graphicFrame>
        <p:nvGraphicFramePr>
          <p:cNvPr id="5" name="Espaço Reservado para Conteúdo 2">
            <a:extLst>
              <a:ext uri="{FF2B5EF4-FFF2-40B4-BE49-F238E27FC236}">
                <a16:creationId xmlns:a16="http://schemas.microsoft.com/office/drawing/2014/main" xmlns="" id="{2E6E2052-596C-473D-A492-2D5B888C1E10}"/>
              </a:ext>
            </a:extLst>
          </p:cNvPr>
          <p:cNvGraphicFramePr>
            <a:graphicFrameLocks noGrp="1"/>
          </p:cNvGraphicFramePr>
          <p:nvPr>
            <p:ph idx="1"/>
            <p:extLst>
              <p:ext uri="{D42A27DB-BD31-4B8C-83A1-F6EECF244321}">
                <p14:modId xmlns:p14="http://schemas.microsoft.com/office/powerpoint/2010/main" xmlns="" val="3435674031"/>
              </p:ext>
            </p:extLst>
          </p:nvPr>
        </p:nvGraphicFramePr>
        <p:xfrm>
          <a:off x="5334000" y="762000"/>
          <a:ext cx="60960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472134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xmlns="" id="{987A0FBA-CC04-4256-A8EB-BB3C543E98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xmlns="" id="{A1F6F945-08BE-4D33-9FAA-86D383E8D2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5578823" cy="6028256"/>
          </a:xfrm>
          <a:custGeom>
            <a:avLst/>
            <a:gdLst>
              <a:gd name="connsiteX0" fmla="*/ 0 w 5578823"/>
              <a:gd name="connsiteY0" fmla="*/ 0 h 6028256"/>
              <a:gd name="connsiteX1" fmla="*/ 3897606 w 5578823"/>
              <a:gd name="connsiteY1" fmla="*/ 0 h 6028256"/>
              <a:gd name="connsiteX2" fmla="*/ 4274232 w 5578823"/>
              <a:gd name="connsiteY2" fmla="*/ 360545 h 6028256"/>
              <a:gd name="connsiteX3" fmla="*/ 4673934 w 5578823"/>
              <a:gd name="connsiteY3" fmla="*/ 738354 h 6028256"/>
              <a:gd name="connsiteX4" fmla="*/ 5421862 w 5578823"/>
              <a:gd name="connsiteY4" fmla="*/ 1773839 h 6028256"/>
              <a:gd name="connsiteX5" fmla="*/ 5469198 w 5578823"/>
              <a:gd name="connsiteY5" fmla="*/ 3329255 h 6028256"/>
              <a:gd name="connsiteX6" fmla="*/ 4741546 w 5578823"/>
              <a:gd name="connsiteY6" fmla="*/ 4877588 h 6028256"/>
              <a:gd name="connsiteX7" fmla="*/ 1325600 w 5578823"/>
              <a:gd name="connsiteY7" fmla="*/ 5980388 h 6028256"/>
              <a:gd name="connsiteX8" fmla="*/ 137593 w 5578823"/>
              <a:gd name="connsiteY8" fmla="*/ 5804042 h 6028256"/>
              <a:gd name="connsiteX9" fmla="*/ 0 w 5578823"/>
              <a:gd name="connsiteY9" fmla="*/ 5760161 h 602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xmlns="" id="{E633B38B-B87A-4288-A20F-0223A6C27A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3" name="Espaço Reservado para Conteúdo 2">
            <a:extLst>
              <a:ext uri="{FF2B5EF4-FFF2-40B4-BE49-F238E27FC236}">
                <a16:creationId xmlns:a16="http://schemas.microsoft.com/office/drawing/2014/main" xmlns="" id="{66A4A7D7-2DF7-49F6-AA8D-6F549AAAAF06}"/>
              </a:ext>
            </a:extLst>
          </p:cNvPr>
          <p:cNvSpPr>
            <a:spLocks noGrp="1"/>
          </p:cNvSpPr>
          <p:nvPr>
            <p:ph idx="1"/>
          </p:nvPr>
        </p:nvSpPr>
        <p:spPr>
          <a:xfrm>
            <a:off x="6096000" y="2286000"/>
            <a:ext cx="5334000" cy="3810001"/>
          </a:xfrm>
        </p:spPr>
        <p:txBody>
          <a:bodyPr>
            <a:normAutofit/>
          </a:bodyPr>
          <a:lstStyle/>
          <a:p>
            <a:pPr>
              <a:lnSpc>
                <a:spcPct val="115000"/>
              </a:lnSpc>
            </a:pPr>
            <a:r>
              <a:rPr lang="en-US" sz="2000"/>
              <a:t>PGIS combines a range of geo-spatial information tools and methods such as Sketch maps –3D Maps - Maps in scale - Aerial photos and satellite images – GIS softwares - Online mapping platforms (OpenStreetMap, Maptionnaire).</a:t>
            </a:r>
          </a:p>
          <a:p>
            <a:pPr>
              <a:lnSpc>
                <a:spcPct val="115000"/>
              </a:lnSpc>
            </a:pPr>
            <a:r>
              <a:rPr lang="en-US" sz="2000"/>
              <a:t>Participatory mapping is focused on the use of maps and spatial information technologies</a:t>
            </a:r>
            <a:r>
              <a:rPr lang="en-US" sz="2000" b="1"/>
              <a:t>, but not only GIS platforms.</a:t>
            </a:r>
          </a:p>
          <a:p>
            <a:pPr>
              <a:lnSpc>
                <a:spcPct val="115000"/>
              </a:lnSpc>
            </a:pPr>
            <a:endParaRPr lang="en-US" sz="2000"/>
          </a:p>
        </p:txBody>
      </p:sp>
      <p:sp>
        <p:nvSpPr>
          <p:cNvPr id="2" name="Título 1">
            <a:extLst>
              <a:ext uri="{FF2B5EF4-FFF2-40B4-BE49-F238E27FC236}">
                <a16:creationId xmlns:a16="http://schemas.microsoft.com/office/drawing/2014/main" xmlns="" id="{63A8A2A8-6507-49FD-BDF5-27F85F9AA80A}"/>
              </a:ext>
            </a:extLst>
          </p:cNvPr>
          <p:cNvSpPr>
            <a:spLocks noGrp="1"/>
          </p:cNvSpPr>
          <p:nvPr>
            <p:ph type="title"/>
          </p:nvPr>
        </p:nvSpPr>
        <p:spPr>
          <a:xfrm>
            <a:off x="6096000" y="762000"/>
            <a:ext cx="5334000" cy="1524000"/>
          </a:xfrm>
        </p:spPr>
        <p:txBody>
          <a:bodyPr>
            <a:normAutofit/>
          </a:bodyPr>
          <a:lstStyle/>
          <a:p>
            <a:r>
              <a:rPr lang="pt-BR" sz="2500"/>
              <a:t>Participatory Mapping and Participatory Geographic Information Systems (PGIS) main tools</a:t>
            </a:r>
          </a:p>
        </p:txBody>
      </p:sp>
    </p:spTree>
    <p:extLst>
      <p:ext uri="{BB962C8B-B14F-4D97-AF65-F5344CB8AC3E}">
        <p14:creationId xmlns:p14="http://schemas.microsoft.com/office/powerpoint/2010/main" xmlns="" val="2545711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987A0FBA-CC04-4256-A8EB-BB3C543E98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2F326F73-BDE1-4B8F-8F86-EC5F0EF78EF3}"/>
              </a:ext>
            </a:extLst>
          </p:cNvPr>
          <p:cNvPicPr>
            <a:picLocks noChangeAspect="1"/>
          </p:cNvPicPr>
          <p:nvPr/>
        </p:nvPicPr>
        <p:blipFill rotWithShape="1">
          <a:blip r:embed="rId2" cstate="screen"/>
          <a:srcRect b="-1"/>
          <a:stretch/>
        </p:blipFill>
        <p:spPr>
          <a:xfrm>
            <a:off x="2" y="10"/>
            <a:ext cx="5578823" cy="6028246"/>
          </a:xfrm>
          <a:custGeom>
            <a:avLst/>
            <a:gdLst/>
            <a:ahLst/>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p:spPr>
      </p:pic>
      <p:sp>
        <p:nvSpPr>
          <p:cNvPr id="12" name="Freeform: Shape 11">
            <a:extLst>
              <a:ext uri="{FF2B5EF4-FFF2-40B4-BE49-F238E27FC236}">
                <a16:creationId xmlns:a16="http://schemas.microsoft.com/office/drawing/2014/main" xmlns="" id="{E633B38B-B87A-4288-A20F-0223A6C27A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3" name="Espaço Reservado para Conteúdo 2">
            <a:extLst>
              <a:ext uri="{FF2B5EF4-FFF2-40B4-BE49-F238E27FC236}">
                <a16:creationId xmlns:a16="http://schemas.microsoft.com/office/drawing/2014/main" xmlns="" id="{18CB6FCE-6A00-46C1-9A10-9705F4FCC1A0}"/>
              </a:ext>
            </a:extLst>
          </p:cNvPr>
          <p:cNvSpPr>
            <a:spLocks noGrp="1"/>
          </p:cNvSpPr>
          <p:nvPr>
            <p:ph idx="1"/>
          </p:nvPr>
        </p:nvSpPr>
        <p:spPr>
          <a:xfrm>
            <a:off x="6096000" y="2286000"/>
            <a:ext cx="5334000" cy="3810001"/>
          </a:xfrm>
        </p:spPr>
        <p:txBody>
          <a:bodyPr>
            <a:normAutofit/>
          </a:bodyPr>
          <a:lstStyle/>
          <a:p>
            <a:pPr>
              <a:lnSpc>
                <a:spcPct val="115000"/>
              </a:lnSpc>
              <a:buClr>
                <a:srgbClr val="FBF46B"/>
              </a:buClr>
            </a:pPr>
            <a:r>
              <a:rPr lang="en-US" sz="2000" b="1"/>
              <a:t>Urban Planning</a:t>
            </a:r>
          </a:p>
          <a:p>
            <a:pPr>
              <a:lnSpc>
                <a:spcPct val="115000"/>
              </a:lnSpc>
              <a:buClr>
                <a:srgbClr val="FBF46B"/>
              </a:buClr>
            </a:pPr>
            <a:r>
              <a:rPr lang="en-US" sz="2000"/>
              <a:t>Land use (urban and rural)</a:t>
            </a:r>
          </a:p>
          <a:p>
            <a:pPr>
              <a:lnSpc>
                <a:spcPct val="115000"/>
              </a:lnSpc>
              <a:buClr>
                <a:srgbClr val="FBF46B"/>
              </a:buClr>
            </a:pPr>
            <a:r>
              <a:rPr lang="en-US" sz="2000"/>
              <a:t>Disasters</a:t>
            </a:r>
          </a:p>
          <a:p>
            <a:pPr>
              <a:lnSpc>
                <a:spcPct val="115000"/>
              </a:lnSpc>
              <a:buClr>
                <a:srgbClr val="FBF46B"/>
              </a:buClr>
            </a:pPr>
            <a:r>
              <a:rPr lang="en-US" sz="2000"/>
              <a:t>Health and social behavior</a:t>
            </a:r>
          </a:p>
          <a:p>
            <a:pPr>
              <a:lnSpc>
                <a:spcPct val="115000"/>
              </a:lnSpc>
              <a:buClr>
                <a:srgbClr val="FBF46B"/>
              </a:buClr>
            </a:pPr>
            <a:r>
              <a:rPr lang="en-US" sz="2000"/>
              <a:t>Ecosystem services</a:t>
            </a:r>
          </a:p>
          <a:p>
            <a:pPr>
              <a:lnSpc>
                <a:spcPct val="115000"/>
              </a:lnSpc>
              <a:buClr>
                <a:srgbClr val="FBF46B"/>
              </a:buClr>
            </a:pPr>
            <a:r>
              <a:rPr lang="en-US" sz="2000"/>
              <a:t>Public policy development</a:t>
            </a:r>
          </a:p>
          <a:p>
            <a:pPr>
              <a:lnSpc>
                <a:spcPct val="115000"/>
              </a:lnSpc>
              <a:buClr>
                <a:srgbClr val="FBF46B"/>
              </a:buClr>
            </a:pPr>
            <a:r>
              <a:rPr lang="en-US" sz="2000"/>
              <a:t>Tourism</a:t>
            </a:r>
          </a:p>
          <a:p>
            <a:pPr>
              <a:lnSpc>
                <a:spcPct val="115000"/>
              </a:lnSpc>
              <a:buClr>
                <a:srgbClr val="FBF46B"/>
              </a:buClr>
            </a:pPr>
            <a:r>
              <a:rPr lang="en-US" sz="2000"/>
              <a:t>Agriculture</a:t>
            </a:r>
            <a:endParaRPr lang="pt-BR" sz="2000"/>
          </a:p>
        </p:txBody>
      </p:sp>
      <p:sp>
        <p:nvSpPr>
          <p:cNvPr id="2" name="Título 1">
            <a:extLst>
              <a:ext uri="{FF2B5EF4-FFF2-40B4-BE49-F238E27FC236}">
                <a16:creationId xmlns:a16="http://schemas.microsoft.com/office/drawing/2014/main" xmlns="" id="{112C5FE6-26D5-4899-B804-CF8D57BF1C69}"/>
              </a:ext>
            </a:extLst>
          </p:cNvPr>
          <p:cNvSpPr>
            <a:spLocks noGrp="1"/>
          </p:cNvSpPr>
          <p:nvPr>
            <p:ph type="title"/>
          </p:nvPr>
        </p:nvSpPr>
        <p:spPr>
          <a:xfrm>
            <a:off x="6096000" y="762000"/>
            <a:ext cx="5334000" cy="1524000"/>
          </a:xfrm>
        </p:spPr>
        <p:txBody>
          <a:bodyPr>
            <a:normAutofit/>
          </a:bodyPr>
          <a:lstStyle/>
          <a:p>
            <a:r>
              <a:rPr lang="pt-BR" sz="3200" dirty="0" err="1"/>
              <a:t>Main</a:t>
            </a:r>
            <a:r>
              <a:rPr lang="pt-BR" sz="3200" dirty="0"/>
              <a:t> </a:t>
            </a:r>
            <a:r>
              <a:rPr lang="pt-BR" sz="3200" dirty="0" err="1"/>
              <a:t>applications</a:t>
            </a:r>
            <a:r>
              <a:rPr lang="pt-BR" sz="3200" dirty="0"/>
              <a:t> </a:t>
            </a:r>
            <a:r>
              <a:rPr lang="pt-BR" sz="3200" dirty="0" err="1"/>
              <a:t>of</a:t>
            </a:r>
            <a:r>
              <a:rPr lang="pt-BR" sz="3200" dirty="0"/>
              <a:t> </a:t>
            </a:r>
            <a:r>
              <a:rPr lang="pt-BR" sz="3200" dirty="0" err="1"/>
              <a:t>Participatory</a:t>
            </a:r>
            <a:r>
              <a:rPr lang="pt-BR" sz="3200" dirty="0"/>
              <a:t> Mapping</a:t>
            </a:r>
          </a:p>
        </p:txBody>
      </p:sp>
    </p:spTree>
    <p:extLst>
      <p:ext uri="{BB962C8B-B14F-4D97-AF65-F5344CB8AC3E}">
        <p14:creationId xmlns:p14="http://schemas.microsoft.com/office/powerpoint/2010/main" xmlns="" val="1899925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xmlns="" id="{987A0FBA-CC04-4256-A8EB-BB3C543E98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xmlns="" id="{A1F6F945-08BE-4D33-9FAA-86D383E8D2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5578823" cy="6028256"/>
          </a:xfrm>
          <a:custGeom>
            <a:avLst/>
            <a:gdLst>
              <a:gd name="connsiteX0" fmla="*/ 0 w 5578823"/>
              <a:gd name="connsiteY0" fmla="*/ 0 h 6028256"/>
              <a:gd name="connsiteX1" fmla="*/ 3897606 w 5578823"/>
              <a:gd name="connsiteY1" fmla="*/ 0 h 6028256"/>
              <a:gd name="connsiteX2" fmla="*/ 4274232 w 5578823"/>
              <a:gd name="connsiteY2" fmla="*/ 360545 h 6028256"/>
              <a:gd name="connsiteX3" fmla="*/ 4673934 w 5578823"/>
              <a:gd name="connsiteY3" fmla="*/ 738354 h 6028256"/>
              <a:gd name="connsiteX4" fmla="*/ 5421862 w 5578823"/>
              <a:gd name="connsiteY4" fmla="*/ 1773839 h 6028256"/>
              <a:gd name="connsiteX5" fmla="*/ 5469198 w 5578823"/>
              <a:gd name="connsiteY5" fmla="*/ 3329255 h 6028256"/>
              <a:gd name="connsiteX6" fmla="*/ 4741546 w 5578823"/>
              <a:gd name="connsiteY6" fmla="*/ 4877588 h 6028256"/>
              <a:gd name="connsiteX7" fmla="*/ 1325600 w 5578823"/>
              <a:gd name="connsiteY7" fmla="*/ 5980388 h 6028256"/>
              <a:gd name="connsiteX8" fmla="*/ 137593 w 5578823"/>
              <a:gd name="connsiteY8" fmla="*/ 5804042 h 6028256"/>
              <a:gd name="connsiteX9" fmla="*/ 0 w 5578823"/>
              <a:gd name="connsiteY9" fmla="*/ 5760161 h 602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xmlns="" id="{E633B38B-B87A-4288-A20F-0223A6C27A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21" name="Espaço Reservado para Conteúdo 2">
            <a:extLst>
              <a:ext uri="{FF2B5EF4-FFF2-40B4-BE49-F238E27FC236}">
                <a16:creationId xmlns:a16="http://schemas.microsoft.com/office/drawing/2014/main" xmlns="" id="{E457005D-466A-44C2-B269-DB5B4207BA1E}"/>
              </a:ext>
            </a:extLst>
          </p:cNvPr>
          <p:cNvSpPr>
            <a:spLocks noGrp="1"/>
          </p:cNvSpPr>
          <p:nvPr>
            <p:ph idx="1"/>
          </p:nvPr>
        </p:nvSpPr>
        <p:spPr>
          <a:xfrm>
            <a:off x="6096000" y="2286000"/>
            <a:ext cx="5334000" cy="3810001"/>
          </a:xfrm>
        </p:spPr>
        <p:txBody>
          <a:bodyPr>
            <a:normAutofit fontScale="92500"/>
          </a:bodyPr>
          <a:lstStyle/>
          <a:p>
            <a:pPr>
              <a:lnSpc>
                <a:spcPct val="115000"/>
              </a:lnSpc>
            </a:pPr>
            <a:r>
              <a:rPr lang="en-US" sz="1600" dirty="0"/>
              <a:t>The focus is on local knowledge co-production.</a:t>
            </a:r>
          </a:p>
          <a:p>
            <a:pPr>
              <a:lnSpc>
                <a:spcPct val="115000"/>
              </a:lnSpc>
            </a:pPr>
            <a:r>
              <a:rPr lang="en-US" sz="1600" dirty="0"/>
              <a:t>The inclusion of local interests and priorities.</a:t>
            </a:r>
          </a:p>
          <a:p>
            <a:pPr>
              <a:lnSpc>
                <a:spcPct val="115000"/>
              </a:lnSpc>
            </a:pPr>
            <a:r>
              <a:rPr lang="en-US" sz="1600" dirty="0"/>
              <a:t>The emphasis on social inclusion.</a:t>
            </a:r>
          </a:p>
          <a:p>
            <a:pPr>
              <a:lnSpc>
                <a:spcPct val="115000"/>
              </a:lnSpc>
            </a:pPr>
            <a:r>
              <a:rPr lang="en-US" sz="1600" dirty="0"/>
              <a:t>Capacity building of actors and communities </a:t>
            </a:r>
          </a:p>
          <a:p>
            <a:pPr>
              <a:lnSpc>
                <a:spcPct val="115000"/>
              </a:lnSpc>
            </a:pPr>
            <a:r>
              <a:rPr lang="pt-BR" sz="1600" dirty="0" err="1"/>
              <a:t>Flows</a:t>
            </a:r>
            <a:r>
              <a:rPr lang="pt-BR" sz="1600" dirty="0"/>
              <a:t> </a:t>
            </a:r>
            <a:r>
              <a:rPr lang="pt-BR" sz="1600" dirty="0" err="1"/>
              <a:t>and</a:t>
            </a:r>
            <a:r>
              <a:rPr lang="pt-BR" sz="1600" dirty="0"/>
              <a:t> trade-</a:t>
            </a:r>
            <a:r>
              <a:rPr lang="pt-BR" sz="1600" dirty="0" err="1"/>
              <a:t>offs</a:t>
            </a:r>
            <a:r>
              <a:rPr lang="pt-BR" sz="1600" dirty="0"/>
              <a:t> mapping in </a:t>
            </a:r>
            <a:r>
              <a:rPr lang="pt-BR" sz="1600" dirty="0" err="1"/>
              <a:t>urban</a:t>
            </a:r>
            <a:r>
              <a:rPr lang="pt-BR" sz="1600" dirty="0"/>
              <a:t> systems </a:t>
            </a:r>
            <a:r>
              <a:rPr lang="en-US" sz="1600" dirty="0"/>
              <a:t>(where resources come from and where they go). </a:t>
            </a:r>
            <a:endParaRPr lang="pt-BR" sz="1600" dirty="0"/>
          </a:p>
          <a:p>
            <a:pPr>
              <a:lnSpc>
                <a:spcPct val="115000"/>
              </a:lnSpc>
            </a:pPr>
            <a:r>
              <a:rPr lang="pt-BR" sz="1600" b="1" dirty="0" err="1"/>
              <a:t>Citizen</a:t>
            </a:r>
            <a:r>
              <a:rPr lang="pt-BR" sz="1600" b="1" dirty="0"/>
              <a:t> </a:t>
            </a:r>
            <a:r>
              <a:rPr lang="pt-BR" sz="1600" b="1" dirty="0" err="1"/>
              <a:t>participation</a:t>
            </a:r>
            <a:r>
              <a:rPr lang="pt-BR" sz="1600" b="1" dirty="0"/>
              <a:t> </a:t>
            </a:r>
            <a:r>
              <a:rPr lang="pt-BR" sz="1600" b="1" dirty="0" err="1"/>
              <a:t>is</a:t>
            </a:r>
            <a:r>
              <a:rPr lang="pt-BR" sz="1600" b="1" dirty="0"/>
              <a:t> </a:t>
            </a:r>
            <a:r>
              <a:rPr lang="pt-BR" sz="1600" b="1" dirty="0" err="1"/>
              <a:t>foundational</a:t>
            </a:r>
            <a:r>
              <a:rPr lang="pt-BR" sz="1600" b="1" dirty="0"/>
              <a:t> for </a:t>
            </a:r>
            <a:r>
              <a:rPr lang="pt-BR" sz="1600" b="1" dirty="0" err="1"/>
              <a:t>the</a:t>
            </a:r>
            <a:r>
              <a:rPr lang="pt-BR" sz="1600" b="1" dirty="0"/>
              <a:t> </a:t>
            </a:r>
            <a:r>
              <a:rPr lang="pt-BR" sz="1600" b="1" dirty="0" err="1"/>
              <a:t>functioning</a:t>
            </a:r>
            <a:r>
              <a:rPr lang="pt-BR" sz="1600" b="1" dirty="0"/>
              <a:t> </a:t>
            </a:r>
            <a:r>
              <a:rPr lang="pt-BR" sz="1600" b="1" dirty="0" err="1"/>
              <a:t>of</a:t>
            </a:r>
            <a:r>
              <a:rPr lang="pt-BR" sz="1600" b="1" dirty="0"/>
              <a:t> </a:t>
            </a:r>
            <a:r>
              <a:rPr lang="pt-BR" sz="1600" b="1" dirty="0" err="1"/>
              <a:t>urban</a:t>
            </a:r>
            <a:r>
              <a:rPr lang="pt-BR" sz="1600" b="1" dirty="0"/>
              <a:t> systems </a:t>
            </a:r>
            <a:r>
              <a:rPr lang="pt-BR" sz="1600" b="1" dirty="0" err="1"/>
              <a:t>and</a:t>
            </a:r>
            <a:r>
              <a:rPr lang="pt-BR" sz="1600" b="1" dirty="0"/>
              <a:t> </a:t>
            </a:r>
            <a:r>
              <a:rPr lang="pt-BR" sz="1600" b="1" dirty="0" err="1"/>
              <a:t>raising</a:t>
            </a:r>
            <a:r>
              <a:rPr lang="pt-BR" sz="1600" b="1" dirty="0"/>
              <a:t> </a:t>
            </a:r>
            <a:r>
              <a:rPr lang="pt-BR" sz="1600" b="1" dirty="0" err="1"/>
              <a:t>of</a:t>
            </a:r>
            <a:r>
              <a:rPr lang="pt-BR" sz="1600" b="1" dirty="0"/>
              <a:t> </a:t>
            </a:r>
            <a:r>
              <a:rPr lang="pt-BR" sz="1600" b="1" dirty="0" err="1"/>
              <a:t>resilience</a:t>
            </a:r>
            <a:r>
              <a:rPr lang="pt-BR" sz="1600" b="1" dirty="0"/>
              <a:t> </a:t>
            </a:r>
            <a:r>
              <a:rPr lang="pt-BR" sz="1600" dirty="0"/>
              <a:t>(</a:t>
            </a:r>
            <a:r>
              <a:rPr lang="pt-BR" sz="1600" dirty="0" err="1"/>
              <a:t>Arup</a:t>
            </a:r>
            <a:r>
              <a:rPr lang="pt-BR" sz="1600" dirty="0"/>
              <a:t> -https://www.arup.com/perspectives/</a:t>
            </a:r>
            <a:r>
              <a:rPr lang="pt-BR" sz="1600" dirty="0" err="1"/>
              <a:t>city</a:t>
            </a:r>
            <a:r>
              <a:rPr lang="pt-BR" sz="1600" dirty="0"/>
              <a:t>-</a:t>
            </a:r>
            <a:r>
              <a:rPr lang="pt-BR" sz="1600" dirty="0" err="1"/>
              <a:t>resilience</a:t>
            </a:r>
            <a:r>
              <a:rPr lang="pt-BR" sz="1600" dirty="0"/>
              <a:t>-index)</a:t>
            </a:r>
          </a:p>
          <a:p>
            <a:pPr>
              <a:lnSpc>
                <a:spcPct val="115000"/>
              </a:lnSpc>
            </a:pPr>
            <a:r>
              <a:rPr lang="pt-BR" sz="1600" dirty="0" err="1"/>
              <a:t>Promotes</a:t>
            </a:r>
            <a:r>
              <a:rPr lang="pt-BR" sz="1600" dirty="0"/>
              <a:t> </a:t>
            </a:r>
            <a:r>
              <a:rPr lang="pt-BR" sz="1600" dirty="0" err="1"/>
              <a:t>multilevel</a:t>
            </a:r>
            <a:r>
              <a:rPr lang="pt-BR" sz="1600" dirty="0"/>
              <a:t> </a:t>
            </a:r>
            <a:r>
              <a:rPr lang="pt-BR" sz="1600" dirty="0" err="1"/>
              <a:t>governance</a:t>
            </a:r>
            <a:endParaRPr lang="pt-BR" sz="1600" dirty="0"/>
          </a:p>
        </p:txBody>
      </p:sp>
      <p:sp>
        <p:nvSpPr>
          <p:cNvPr id="2" name="Título 1">
            <a:extLst>
              <a:ext uri="{FF2B5EF4-FFF2-40B4-BE49-F238E27FC236}">
                <a16:creationId xmlns:a16="http://schemas.microsoft.com/office/drawing/2014/main" xmlns="" id="{50E4D64B-7A84-408F-9CDF-5594C58D28B9}"/>
              </a:ext>
            </a:extLst>
          </p:cNvPr>
          <p:cNvSpPr>
            <a:spLocks noGrp="1"/>
          </p:cNvSpPr>
          <p:nvPr>
            <p:ph type="title"/>
          </p:nvPr>
        </p:nvSpPr>
        <p:spPr>
          <a:xfrm>
            <a:off x="6096000" y="762000"/>
            <a:ext cx="5334000" cy="1524000"/>
          </a:xfrm>
        </p:spPr>
        <p:txBody>
          <a:bodyPr>
            <a:normAutofit/>
          </a:bodyPr>
          <a:lstStyle/>
          <a:p>
            <a:r>
              <a:rPr lang="pt-BR" sz="3200" dirty="0"/>
              <a:t>PM </a:t>
            </a:r>
            <a:r>
              <a:rPr lang="pt-BR" sz="3200" dirty="0" err="1"/>
              <a:t>is</a:t>
            </a:r>
            <a:r>
              <a:rPr lang="pt-BR" sz="3200" dirty="0"/>
              <a:t> </a:t>
            </a:r>
            <a:r>
              <a:rPr lang="pt-BR" sz="3200" dirty="0" err="1"/>
              <a:t>important</a:t>
            </a:r>
            <a:r>
              <a:rPr lang="pt-BR" sz="3200" dirty="0"/>
              <a:t> for </a:t>
            </a:r>
            <a:r>
              <a:rPr lang="pt-BR" sz="3200" dirty="0" err="1"/>
              <a:t>urban</a:t>
            </a:r>
            <a:r>
              <a:rPr lang="pt-BR" sz="3200" dirty="0"/>
              <a:t> </a:t>
            </a:r>
            <a:r>
              <a:rPr lang="pt-BR" sz="3200" dirty="0" err="1"/>
              <a:t>research</a:t>
            </a:r>
            <a:r>
              <a:rPr lang="pt-BR" sz="3200" dirty="0"/>
              <a:t> </a:t>
            </a:r>
            <a:r>
              <a:rPr lang="pt-BR" sz="3200" dirty="0" err="1"/>
              <a:t>because</a:t>
            </a:r>
            <a:r>
              <a:rPr lang="pt-BR" sz="3200" dirty="0"/>
              <a:t>...</a:t>
            </a:r>
          </a:p>
        </p:txBody>
      </p:sp>
    </p:spTree>
    <p:extLst>
      <p:ext uri="{BB962C8B-B14F-4D97-AF65-F5344CB8AC3E}">
        <p14:creationId xmlns:p14="http://schemas.microsoft.com/office/powerpoint/2010/main" xmlns="" val="4059924444"/>
      </p:ext>
    </p:extLst>
  </p:cSld>
  <p:clrMapOvr>
    <a:masterClrMapping/>
  </p:clrMapOvr>
</p:sld>
</file>

<file path=ppt/theme/theme1.xml><?xml version="1.0" encoding="utf-8"?>
<a:theme xmlns:a="http://schemas.openxmlformats.org/drawingml/2006/main" name="PebbleVTI">
  <a:themeElements>
    <a:clrScheme name="Blush 3">
      <a:dk1>
        <a:sysClr val="windowText" lastClr="000000"/>
      </a:dk1>
      <a:lt1>
        <a:sysClr val="window" lastClr="FFFFFF"/>
      </a:lt1>
      <a:dk2>
        <a:srgbClr val="B15E4E"/>
      </a:dk2>
      <a:lt2>
        <a:srgbClr val="FFFFFF"/>
      </a:lt2>
      <a:accent1>
        <a:srgbClr val="C5B096"/>
      </a:accent1>
      <a:accent2>
        <a:srgbClr val="ECA855"/>
      </a:accent2>
      <a:accent3>
        <a:srgbClr val="9BBFB0"/>
      </a:accent3>
      <a:accent4>
        <a:srgbClr val="A9AEA7"/>
      </a:accent4>
      <a:accent5>
        <a:srgbClr val="6A787C"/>
      </a:accent5>
      <a:accent6>
        <a:srgbClr val="3B4345"/>
      </a:accent6>
      <a:hlink>
        <a:srgbClr val="ECA855"/>
      </a:hlink>
      <a:folHlink>
        <a:srgbClr val="6A392F"/>
      </a:folHlink>
    </a:clrScheme>
    <a:fontScheme name="Custom 4">
      <a:majorFont>
        <a:latin typeface="Sitka Subheading"/>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ebbleVTI" id="{8B4DB91D-6BB4-4BA3-973A-733D3AF2680E}" vid="{9A19CF0D-2077-4BF4-BAA5-86934C336D59}"/>
    </a:ext>
  </a:extLst>
</a:theme>
</file>

<file path=docProps/app.xml><?xml version="1.0" encoding="utf-8"?>
<Properties xmlns="http://schemas.openxmlformats.org/officeDocument/2006/extended-properties" xmlns:vt="http://schemas.openxmlformats.org/officeDocument/2006/docPropsVTypes">
  <TotalTime>662</TotalTime>
  <Words>1381</Words>
  <Application>Microsoft Office PowerPoint</Application>
  <PresentationFormat>Custom</PresentationFormat>
  <Paragraphs>148</Paragraphs>
  <Slides>44</Slides>
  <Notes>0</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PebbleVTI</vt:lpstr>
      <vt:lpstr>Achieving a new goverance model through participatory mapping</vt:lpstr>
      <vt:lpstr>Objective of this seminar</vt:lpstr>
      <vt:lpstr>Why this is important</vt:lpstr>
      <vt:lpstr>What is participatory mapping (PM)?</vt:lpstr>
      <vt:lpstr>Slide 5</vt:lpstr>
      <vt:lpstr>History of PM</vt:lpstr>
      <vt:lpstr>Participatory Mapping and Participatory Geographic Information Systems (PGIS) main tools</vt:lpstr>
      <vt:lpstr>Main applications of Participatory Mapping</vt:lpstr>
      <vt:lpstr>PM is important for urban research because...</vt:lpstr>
      <vt:lpstr>Slide 10</vt:lpstr>
      <vt:lpstr>Mapping and integration</vt:lpstr>
      <vt:lpstr>Application of Participatory Mapping in two brazilian informal settlements</vt:lpstr>
      <vt:lpstr>Guarulhos, São Paulo state</vt:lpstr>
      <vt:lpstr>Slide 14</vt:lpstr>
      <vt:lpstr>Method</vt:lpstr>
      <vt:lpstr>Guarulhos and Novo Recreio location</vt:lpstr>
      <vt:lpstr>What was done in 2017</vt:lpstr>
      <vt:lpstr>Slide 18</vt:lpstr>
      <vt:lpstr>Slide 19</vt:lpstr>
      <vt:lpstr>Sketch maps</vt:lpstr>
      <vt:lpstr>Slide 21</vt:lpstr>
      <vt:lpstr>Slide 22</vt:lpstr>
      <vt:lpstr>Slide 23</vt:lpstr>
      <vt:lpstr>New proposals for the community</vt:lpstr>
      <vt:lpstr>In 2018, survey´s questions for the city  www.maptionnaire.com  </vt:lpstr>
      <vt:lpstr>Survey´s responses</vt:lpstr>
      <vt:lpstr>The survey for Guarulhos city in 2018 with maptionnairE www.maptionnaire.com </vt:lpstr>
      <vt:lpstr>Person-based analysis</vt:lpstr>
      <vt:lpstr>Areas of water/energy insecurity (place- based analysis)</vt:lpstr>
      <vt:lpstr>CITIZEN´S COMMENTS on the survey</vt:lpstr>
      <vt:lpstr>São Paulo (Paraisópolis slum) </vt:lpstr>
      <vt:lpstr>Slide 32</vt:lpstr>
      <vt:lpstr>Main conclusion</vt:lpstr>
      <vt:lpstr>The most important</vt:lpstr>
      <vt:lpstr>More resources</vt:lpstr>
      <vt:lpstr>Slide 36</vt:lpstr>
      <vt:lpstr>Slide 37</vt:lpstr>
      <vt:lpstr>Slide 38</vt:lpstr>
      <vt:lpstr>Slide 39</vt:lpstr>
      <vt:lpstr>Participatory mapping videos</vt:lpstr>
      <vt:lpstr>Slide 41</vt:lpstr>
      <vt:lpstr>Slide 42</vt:lpstr>
      <vt:lpstr>Sign up for support and resources in Participatory Mapping</vt:lpstr>
      <vt:lpstr>Thank you!  Q&amp;A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Achieving a new goverance model through participatory mapping</dc:title>
  <dc:creator>Carolina</dc:creator>
  <cp:lastModifiedBy>Deepali</cp:lastModifiedBy>
  <cp:revision>15</cp:revision>
  <dcterms:created xsi:type="dcterms:W3CDTF">2020-11-05T08:45:03Z</dcterms:created>
  <dcterms:modified xsi:type="dcterms:W3CDTF">2020-11-23T18:11:02Z</dcterms:modified>
</cp:coreProperties>
</file>